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7"/>
  </p:notesMasterIdLst>
  <p:handoutMasterIdLst>
    <p:handoutMasterId r:id="rId18"/>
  </p:handoutMasterIdLst>
  <p:sldIdLst>
    <p:sldId id="256" r:id="rId3"/>
    <p:sldId id="382" r:id="rId4"/>
    <p:sldId id="395" r:id="rId5"/>
    <p:sldId id="358" r:id="rId6"/>
    <p:sldId id="310" r:id="rId7"/>
    <p:sldId id="397" r:id="rId8"/>
    <p:sldId id="377" r:id="rId9"/>
    <p:sldId id="301" r:id="rId10"/>
    <p:sldId id="305" r:id="rId11"/>
    <p:sldId id="378" r:id="rId12"/>
    <p:sldId id="302" r:id="rId13"/>
    <p:sldId id="379" r:id="rId14"/>
    <p:sldId id="380" r:id="rId15"/>
    <p:sldId id="396" r:id="rId16"/>
  </p:sldIdLst>
  <p:sldSz cx="12188825"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8"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21" autoAdjust="0"/>
    <p:restoredTop sz="71024" autoAdjust="0"/>
  </p:normalViewPr>
  <p:slideViewPr>
    <p:cSldViewPr showGuides="1">
      <p:cViewPr varScale="1">
        <p:scale>
          <a:sx n="56" d="100"/>
          <a:sy n="56" d="100"/>
        </p:scale>
        <p:origin x="636" y="78"/>
      </p:cViewPr>
      <p:guideLst>
        <p:guide orient="horz" pos="2160"/>
        <p:guide pos="3839"/>
      </p:guideLst>
    </p:cSldViewPr>
  </p:slideViewPr>
  <p:notesTextViewPr>
    <p:cViewPr>
      <p:scale>
        <a:sx n="3" d="2"/>
        <a:sy n="3" d="2"/>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4CE221E-83ED-4F6C-BA5F-3F9E6FDB6953}" type="datetimeFigureOut">
              <a:rPr lang="en-US"/>
              <a:t>7/21/2021</a:t>
            </a:fld>
            <a:endParaRPr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A4CBEF8-5CDE-472B-839B-B8BB0C881006}" type="slidenum">
              <a:rPr/>
              <a:t>‹#›</a:t>
            </a:fld>
            <a:endParaRPr dirty="0"/>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7853E5F-CE67-483C-A264-F17AC70E9CA2}" type="datetimeFigureOut">
              <a:rPr lang="en-US"/>
              <a:t>7/21/2021</a:t>
            </a:fld>
            <a:endParaRPr dirty="0"/>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BB98AFB-CB0D-4DFE-87B9-B4B0D0DE73CD}" type="slidenum">
              <a:rPr/>
              <a:t>‹#›</a:t>
            </a:fld>
            <a:endParaRPr dirty="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B98AFB-CB0D-4DFE-87B9-B4B0D0DE73CD}" type="slidenum">
              <a:rPr lang="en-US" smtClean="0"/>
              <a:t>1</a:t>
            </a:fld>
            <a:endParaRPr lang="en-US" dirty="0"/>
          </a:p>
        </p:txBody>
      </p:sp>
    </p:spTree>
    <p:extLst>
      <p:ext uri="{BB962C8B-B14F-4D97-AF65-F5344CB8AC3E}">
        <p14:creationId xmlns:p14="http://schemas.microsoft.com/office/powerpoint/2010/main" val="426729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 considered how policy has shaped mass incarceration, especially</a:t>
            </a:r>
            <a:r>
              <a:rPr lang="en-US" baseline="0" dirty="0"/>
              <a:t> in relation to the War on Drugs, </a:t>
            </a:r>
            <a:r>
              <a:rPr lang="en-US" dirty="0"/>
              <a:t>we now turn</a:t>
            </a:r>
            <a:r>
              <a:rPr lang="en-US" baseline="0" dirty="0"/>
              <a:t> to a local view of what happened.</a:t>
            </a: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7</a:t>
            </a:fld>
            <a:endParaRPr lang="en-US" dirty="0"/>
          </a:p>
        </p:txBody>
      </p:sp>
    </p:spTree>
    <p:extLst>
      <p:ext uri="{BB962C8B-B14F-4D97-AF65-F5344CB8AC3E}">
        <p14:creationId xmlns:p14="http://schemas.microsoft.com/office/powerpoint/2010/main" val="1053304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8</a:t>
            </a:fld>
            <a:endParaRPr lang="en-US" dirty="0"/>
          </a:p>
        </p:txBody>
      </p:sp>
    </p:spTree>
    <p:extLst>
      <p:ext uri="{BB962C8B-B14F-4D97-AF65-F5344CB8AC3E}">
        <p14:creationId xmlns:p14="http://schemas.microsoft.com/office/powerpoint/2010/main" val="3215188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11</a:t>
            </a:fld>
            <a:endParaRPr lang="en-US" dirty="0"/>
          </a:p>
        </p:txBody>
      </p:sp>
    </p:spTree>
    <p:extLst>
      <p:ext uri="{BB962C8B-B14F-4D97-AF65-F5344CB8AC3E}">
        <p14:creationId xmlns:p14="http://schemas.microsoft.com/office/powerpoint/2010/main" val="10470682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66475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4291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370133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3E0FA9E5-6744-4841-888F-9E7CC0C2B7EC}" type="datetimeFigureOut">
              <a:rPr lang="en-US"/>
              <a:t>7/21/2021</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341370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3E0FA9E5-6744-4841-888F-9E7CC0C2B7EC}" type="datetimeFigureOut">
              <a:rPr lang="en-US"/>
              <a:t>7/21/2021</a:t>
            </a:fld>
            <a:endParaRPr dirty="0"/>
          </a:p>
        </p:txBody>
      </p:sp>
      <p:sp>
        <p:nvSpPr>
          <p:cNvPr id="8" name="Footer Placeholder 7"/>
          <p:cNvSpPr>
            <a:spLocks noGrp="1"/>
          </p:cNvSpPr>
          <p:nvPr>
            <p:ph type="ftr" sz="quarter" idx="11"/>
          </p:nvPr>
        </p:nvSpPr>
        <p:spPr/>
        <p:txBody>
          <a:bodyPr/>
          <a:lstStyle/>
          <a:p>
            <a:endParaRPr dirty="0"/>
          </a:p>
        </p:txBody>
      </p:sp>
      <p:sp>
        <p:nvSpPr>
          <p:cNvPr id="9" name="Slide Number Placeholder 8"/>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00078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3E0FA9E5-6744-4841-888F-9E7CC0C2B7EC}" type="datetimeFigureOut">
              <a:rPr lang="en-US"/>
              <a:t>7/21/2021</a:t>
            </a:fld>
            <a:endParaRPr dirty="0"/>
          </a:p>
        </p:txBody>
      </p:sp>
      <p:sp>
        <p:nvSpPr>
          <p:cNvPr id="4" name="Footer Placeholder 3"/>
          <p:cNvSpPr>
            <a:spLocks noGrp="1"/>
          </p:cNvSpPr>
          <p:nvPr>
            <p:ph type="ftr" sz="quarter" idx="11"/>
          </p:nvPr>
        </p:nvSpPr>
        <p:spPr/>
        <p:txBody>
          <a:bodyPr/>
          <a:lstStyle/>
          <a:p>
            <a:endParaRPr dirty="0"/>
          </a:p>
        </p:txBody>
      </p:sp>
      <p:sp>
        <p:nvSpPr>
          <p:cNvPr id="5" name="Slide Number Placeholder 4"/>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90715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0FA9E5-6744-4841-888F-9E7CC0C2B7EC}" type="datetimeFigureOut">
              <a:rPr lang="en-US"/>
              <a:t>7/21/2021</a:t>
            </a:fld>
            <a:endParaRPr dirty="0"/>
          </a:p>
        </p:txBody>
      </p:sp>
      <p:sp>
        <p:nvSpPr>
          <p:cNvPr id="3" name="Footer Placeholder 2"/>
          <p:cNvSpPr>
            <a:spLocks noGrp="1"/>
          </p:cNvSpPr>
          <p:nvPr>
            <p:ph type="ftr" sz="quarter" idx="11"/>
          </p:nvPr>
        </p:nvSpPr>
        <p:spPr/>
        <p:txBody>
          <a:bodyPr/>
          <a:lstStyle/>
          <a:p>
            <a:endParaRPr dirty="0"/>
          </a:p>
        </p:txBody>
      </p:sp>
      <p:sp>
        <p:nvSpPr>
          <p:cNvPr id="4" name="Slide Number Placeholder 3"/>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4415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FA9E5-6744-4841-888F-9E7CC0C2B7EC}" type="datetimeFigureOut">
              <a:rPr lang="en-US"/>
              <a:t>7/21/2021</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10171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a:t>Click to edit Master title style</a:t>
            </a:r>
            <a:endParaRPr/>
          </a:p>
        </p:txBody>
      </p:sp>
      <p:sp>
        <p:nvSpPr>
          <p:cNvPr id="3" name="Picture Placeholder 2"/>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1960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66809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7/21/2021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18824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533400"/>
            <a:ext cx="8686801" cy="10668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3E0FA9E5-6744-4841-888F-9E7CC0C2B7EC}" type="datetimeFigureOut">
              <a:rPr lang="en-US"/>
              <a:pPr/>
              <a:t>7/21/2021</a:t>
            </a:fld>
            <a:endParaRPr dirty="0"/>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dirty="0"/>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AAEAE4A8-A6E5-453E-B946-FB774B73F48C}" type="slidenum">
              <a:rPr/>
              <a:pPr/>
              <a:t>‹#›</a:t>
            </a:fld>
            <a:endParaRPr dirty="0"/>
          </a:p>
        </p:txBody>
      </p:sp>
    </p:spTree>
    <p:extLst>
      <p:ext uri="{BB962C8B-B14F-4D97-AF65-F5344CB8AC3E}">
        <p14:creationId xmlns:p14="http://schemas.microsoft.com/office/powerpoint/2010/main" val="159705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pbs.org/video/decade-of-fire-uoty1d/"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welcome2thebronx.com/2019/08/14/old-pictures-of-the-grand-concours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flickr.com/photos/jag9889/3141597937" TargetMode="External"/></Relationships>
</file>

<file path=ppt/slides/_rels/slide9.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V9b5UrF8O-s?feature=oembed" TargetMode="External"/></Relationships>
</file>

<file path=ppt/slides/_rels/slide11.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slide" Target="slide1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ideo" Target="https://www.youtube.com/embed/D5ZpQ73R_z4?feature=oembed"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https://www.youtube.com/embed/oaIdnLWhgds?start=204&amp;feature=oembed"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8305798" cy="2514601"/>
          </a:xfrm>
        </p:spPr>
        <p:txBody>
          <a:bodyPr>
            <a:normAutofit/>
          </a:bodyPr>
          <a:lstStyle/>
          <a:p>
            <a:r>
              <a:rPr lang="en-US" dirty="0">
                <a:solidFill>
                  <a:schemeClr val="tx1"/>
                </a:solidFill>
                <a:latin typeface="Arial" panose="020B0604020202020204" pitchFamily="34" charset="0"/>
                <a:cs typeface="Arial" panose="020B0604020202020204" pitchFamily="34" charset="0"/>
              </a:rPr>
              <a:t>CRJ 204 1700: </a:t>
            </a:r>
            <a:br>
              <a:rPr lang="en-US" dirty="0">
                <a:solidFill>
                  <a:srgbClr val="002060"/>
                </a:solidFill>
                <a:latin typeface="Arial" panose="020B0604020202020204" pitchFamily="34" charset="0"/>
                <a:cs typeface="Arial" panose="020B0604020202020204" pitchFamily="34" charset="0"/>
              </a:rPr>
            </a:br>
            <a:r>
              <a:rPr lang="en-US" dirty="0">
                <a:solidFill>
                  <a:srgbClr val="002060"/>
                </a:solidFill>
                <a:latin typeface="Arial" panose="020B0604020202020204" pitchFamily="34" charset="0"/>
                <a:cs typeface="Arial" panose="020B0604020202020204" pitchFamily="34" charset="0"/>
              </a:rPr>
              <a:t>Criminal Justice and the Urban Community</a:t>
            </a:r>
            <a:endParaRPr lang="en-US" sz="4400" dirty="0">
              <a:solidFill>
                <a:schemeClr val="tx1"/>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065214" y="3429000"/>
            <a:ext cx="10134600" cy="2921000"/>
          </a:xfrm>
        </p:spPr>
        <p:txBody>
          <a:bodyPr>
            <a:noAutofit/>
          </a:bodyPr>
          <a:lstStyle/>
          <a:p>
            <a:r>
              <a:rPr lang="en-US" sz="2800" b="1" dirty="0">
                <a:solidFill>
                  <a:schemeClr val="tx1"/>
                </a:solidFill>
                <a:latin typeface="Arial" panose="020B0604020202020204" pitchFamily="34" charset="0"/>
                <a:cs typeface="Arial" panose="020B0604020202020204" pitchFamily="34" charset="0"/>
              </a:rPr>
              <a:t>SPRING 2021</a:t>
            </a:r>
          </a:p>
          <a:p>
            <a:r>
              <a:rPr lang="en-US" sz="2800" b="1" dirty="0">
                <a:solidFill>
                  <a:schemeClr val="tx1"/>
                </a:solidFill>
                <a:latin typeface="Arial" panose="020B0604020202020204" pitchFamily="34" charset="0"/>
                <a:cs typeface="Arial" panose="020B0604020202020204" pitchFamily="34" charset="0"/>
              </a:rPr>
              <a:t>Tuesdays &amp; Thursdays from 5:30 – 6:45 pm in Zoom</a:t>
            </a:r>
          </a:p>
          <a:p>
            <a:endParaRPr lang="en-US" b="1" dirty="0">
              <a:solidFill>
                <a:schemeClr val="tx1"/>
              </a:solidFill>
              <a:latin typeface="Arial" panose="020B0604020202020204" pitchFamily="34" charset="0"/>
              <a:cs typeface="Arial" panose="020B0604020202020204" pitchFamily="34" charset="0"/>
            </a:endParaRPr>
          </a:p>
          <a:p>
            <a:r>
              <a:rPr lang="en-US" b="1" dirty="0">
                <a:solidFill>
                  <a:schemeClr val="tx1"/>
                </a:solidFill>
                <a:latin typeface="Arial" panose="020B0604020202020204" pitchFamily="34" charset="0"/>
                <a:cs typeface="Arial" panose="020B0604020202020204" pitchFamily="34" charset="0"/>
              </a:rPr>
              <a:t>Michelle Ronda, Ph.D.</a:t>
            </a:r>
          </a:p>
          <a:p>
            <a:r>
              <a:rPr lang="en-US" b="1" dirty="0">
                <a:solidFill>
                  <a:schemeClr val="tx1"/>
                </a:solidFill>
                <a:latin typeface="Arial" panose="020B0604020202020204" pitchFamily="34" charset="0"/>
                <a:cs typeface="Arial" panose="020B0604020202020204" pitchFamily="34" charset="0"/>
              </a:rPr>
              <a:t>Associate Professor and Criminal Justice Program Coordinator</a:t>
            </a:r>
          </a:p>
          <a:p>
            <a:r>
              <a:rPr lang="en-US" b="1" dirty="0">
                <a:solidFill>
                  <a:schemeClr val="tx1"/>
                </a:solidFill>
                <a:latin typeface="Arial" panose="020B0604020202020204" pitchFamily="34" charset="0"/>
                <a:cs typeface="Arial" panose="020B0604020202020204" pitchFamily="34" charset="0"/>
              </a:rPr>
              <a:t>Dept. of Social Sciences, Human Services &amp; Criminal Justice</a:t>
            </a:r>
          </a:p>
          <a:p>
            <a:r>
              <a:rPr lang="en-US" b="1" dirty="0">
                <a:solidFill>
                  <a:schemeClr val="tx1"/>
                </a:solidFill>
                <a:latin typeface="Arial" panose="020B0604020202020204" pitchFamily="34" charset="0"/>
                <a:cs typeface="Arial" panose="020B0604020202020204" pitchFamily="34" charset="0"/>
              </a:rPr>
              <a:t>BMCC/CUNY</a:t>
            </a:r>
          </a:p>
        </p:txBody>
      </p:sp>
      <p:pic>
        <p:nvPicPr>
          <p:cNvPr id="4" name="Picture 3">
            <a:extLst>
              <a:ext uri="{FF2B5EF4-FFF2-40B4-BE49-F238E27FC236}">
                <a16:creationId xmlns:a16="http://schemas.microsoft.com/office/drawing/2014/main" id="{B01AB912-3192-42A8-8262-B835C14BF55B}"/>
              </a:ext>
            </a:extLst>
          </p:cNvPr>
          <p:cNvPicPr>
            <a:picLocks noChangeAspect="1"/>
          </p:cNvPicPr>
          <p:nvPr/>
        </p:nvPicPr>
        <p:blipFill>
          <a:blip r:embed="rId4"/>
          <a:stretch>
            <a:fillRect/>
          </a:stretch>
        </p:blipFill>
        <p:spPr>
          <a:xfrm>
            <a:off x="9218612" y="2805647"/>
            <a:ext cx="2469094" cy="865707"/>
          </a:xfrm>
          <a:prstGeom prst="rect">
            <a:avLst/>
          </a:prstGeom>
        </p:spPr>
      </p:pic>
    </p:spTree>
    <p:extLst>
      <p:ext uri="{BB962C8B-B14F-4D97-AF65-F5344CB8AC3E}">
        <p14:creationId xmlns:p14="http://schemas.microsoft.com/office/powerpoint/2010/main" val="149325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D3517-4425-4507-90BF-FFD5EF995308}"/>
              </a:ext>
            </a:extLst>
          </p:cNvPr>
          <p:cNvSpPr>
            <a:spLocks noGrp="1"/>
          </p:cNvSpPr>
          <p:nvPr>
            <p:ph type="title"/>
          </p:nvPr>
        </p:nvSpPr>
        <p:spPr/>
        <p:txBody>
          <a:bodyPr/>
          <a:lstStyle/>
          <a:p>
            <a:r>
              <a:rPr lang="en-US" dirty="0"/>
              <a:t>Agenda</a:t>
            </a:r>
          </a:p>
        </p:txBody>
      </p:sp>
      <p:graphicFrame>
        <p:nvGraphicFramePr>
          <p:cNvPr id="5" name="Content Placeholder 4">
            <a:extLst>
              <a:ext uri="{FF2B5EF4-FFF2-40B4-BE49-F238E27FC236}">
                <a16:creationId xmlns:a16="http://schemas.microsoft.com/office/drawing/2014/main" id="{26EAEA9F-2C7F-4086-9331-E5A3FC01D280}"/>
              </a:ext>
            </a:extLst>
          </p:cNvPr>
          <p:cNvGraphicFramePr>
            <a:graphicFrameLocks noGrp="1"/>
          </p:cNvGraphicFramePr>
          <p:nvPr>
            <p:ph idx="1"/>
            <p:extLst>
              <p:ext uri="{D42A27DB-BD31-4B8C-83A1-F6EECF244321}">
                <p14:modId xmlns:p14="http://schemas.microsoft.com/office/powerpoint/2010/main" val="1250107312"/>
              </p:ext>
            </p:extLst>
          </p:nvPr>
        </p:nvGraphicFramePr>
        <p:xfrm>
          <a:off x="1065212" y="1828800"/>
          <a:ext cx="9677400" cy="3657600"/>
        </p:xfrm>
        <a:graphic>
          <a:graphicData uri="http://schemas.openxmlformats.org/drawingml/2006/table">
            <a:tbl>
              <a:tblPr firstRow="1" firstCol="1" bandRow="1"/>
              <a:tblGrid>
                <a:gridCol w="2038060">
                  <a:extLst>
                    <a:ext uri="{9D8B030D-6E8A-4147-A177-3AD203B41FA5}">
                      <a16:colId xmlns:a16="http://schemas.microsoft.com/office/drawing/2014/main" val="131679501"/>
                    </a:ext>
                  </a:extLst>
                </a:gridCol>
                <a:gridCol w="7639340">
                  <a:extLst>
                    <a:ext uri="{9D8B030D-6E8A-4147-A177-3AD203B41FA5}">
                      <a16:colId xmlns:a16="http://schemas.microsoft.com/office/drawing/2014/main" val="1390445308"/>
                    </a:ext>
                  </a:extLst>
                </a:gridCol>
              </a:tblGrid>
              <a:tr h="445135">
                <a:tc>
                  <a:txBody>
                    <a:bodyPr/>
                    <a:lstStyle/>
                    <a:p>
                      <a:pPr marL="0" marR="0" algn="ctr">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Class session 23:</a:t>
                      </a:r>
                      <a:endParaRPr lang="en-US" sz="24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Tu 4/27</a:t>
                      </a:r>
                      <a:endParaRPr lang="en-US" sz="24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The War on Drugs | Crack and the South Bronx</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Film in class continued </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READ: </a:t>
                      </a:r>
                      <a:r>
                        <a:rPr lang="en-US" sz="2400" dirty="0">
                          <a:solidFill>
                            <a:srgbClr val="000000"/>
                          </a:solidFill>
                          <a:effectLst/>
                          <a:latin typeface="+mn-lt"/>
                          <a:ea typeface="Times New Roman" panose="02020603050405020304" pitchFamily="18" charset="0"/>
                          <a:cs typeface="Arial" panose="020B0604020202020204" pitchFamily="34" charset="0"/>
                        </a:rPr>
                        <a:t>Contreras, R. (2012). </a:t>
                      </a:r>
                      <a:r>
                        <a:rPr lang="en-US" sz="2400" i="1" dirty="0">
                          <a:solidFill>
                            <a:srgbClr val="000000"/>
                          </a:solidFill>
                          <a:effectLst/>
                          <a:latin typeface="+mn-lt"/>
                          <a:ea typeface="Times New Roman" panose="02020603050405020304" pitchFamily="18" charset="0"/>
                          <a:cs typeface="Arial" panose="020B0604020202020204" pitchFamily="34" charset="0"/>
                        </a:rPr>
                        <a:t>Stickup Kids. </a:t>
                      </a:r>
                      <a:r>
                        <a:rPr lang="en-US" sz="2400" dirty="0">
                          <a:solidFill>
                            <a:srgbClr val="000000"/>
                          </a:solidFill>
                          <a:effectLst/>
                          <a:latin typeface="+mn-lt"/>
                          <a:ea typeface="Times New Roman" panose="02020603050405020304" pitchFamily="18" charset="0"/>
                          <a:cs typeface="Arial" panose="020B0604020202020204" pitchFamily="34" charset="0"/>
                        </a:rPr>
                        <a:t>Ch. 1, The Rise of South Bronx and Crack. Los Angeles, CA: University of California Press. (p. 35-55)</a:t>
                      </a:r>
                      <a:r>
                        <a:rPr lang="en-US" sz="2400" b="1"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b="1" dirty="0">
                          <a:solidFill>
                            <a:srgbClr val="000000"/>
                          </a:solidFill>
                          <a:effectLst/>
                          <a:highlight>
                            <a:srgbClr val="FFFF00"/>
                          </a:highlight>
                          <a:latin typeface="+mn-lt"/>
                          <a:ea typeface="Times New Roman" panose="02020603050405020304" pitchFamily="18" charset="0"/>
                          <a:cs typeface="Arial" panose="020B0604020202020204" pitchFamily="34" charset="0"/>
                        </a:rPr>
                        <a:t>NEIGHBORHOOD ASSIGNMENTS </a:t>
                      </a:r>
                      <a:r>
                        <a:rPr lang="en-US" sz="2400" b="1" dirty="0" err="1">
                          <a:solidFill>
                            <a:srgbClr val="000000"/>
                          </a:solidFill>
                          <a:effectLst/>
                          <a:highlight>
                            <a:srgbClr val="FFFF00"/>
                          </a:highlight>
                          <a:latin typeface="+mn-lt"/>
                          <a:ea typeface="Times New Roman" panose="02020603050405020304" pitchFamily="18" charset="0"/>
                          <a:cs typeface="Arial" panose="020B0604020202020204" pitchFamily="34" charset="0"/>
                        </a:rPr>
                        <a:t>3a</a:t>
                      </a:r>
                      <a:r>
                        <a:rPr lang="en-US" sz="2400" b="1" dirty="0">
                          <a:solidFill>
                            <a:srgbClr val="000000"/>
                          </a:solidFill>
                          <a:effectLst/>
                          <a:highlight>
                            <a:srgbClr val="FFFF00"/>
                          </a:highlight>
                          <a:latin typeface="+mn-lt"/>
                          <a:ea typeface="Times New Roman" panose="02020603050405020304" pitchFamily="18" charset="0"/>
                          <a:cs typeface="Arial" panose="020B0604020202020204" pitchFamily="34" charset="0"/>
                        </a:rPr>
                        <a:t> &amp; </a:t>
                      </a:r>
                      <a:r>
                        <a:rPr lang="en-US" sz="2400" b="1" dirty="0" err="1">
                          <a:solidFill>
                            <a:srgbClr val="000000"/>
                          </a:solidFill>
                          <a:effectLst/>
                          <a:highlight>
                            <a:srgbClr val="FFFF00"/>
                          </a:highlight>
                          <a:latin typeface="+mn-lt"/>
                          <a:ea typeface="Times New Roman" panose="02020603050405020304" pitchFamily="18" charset="0"/>
                          <a:cs typeface="Arial" panose="020B0604020202020204" pitchFamily="34" charset="0"/>
                        </a:rPr>
                        <a:t>3b</a:t>
                      </a:r>
                      <a:r>
                        <a:rPr lang="en-US" sz="2400" b="1" dirty="0">
                          <a:solidFill>
                            <a:srgbClr val="000000"/>
                          </a:solidFill>
                          <a:effectLst/>
                          <a:highlight>
                            <a:srgbClr val="FFFF00"/>
                          </a:highlight>
                          <a:latin typeface="+mn-lt"/>
                          <a:ea typeface="Times New Roman" panose="02020603050405020304" pitchFamily="18" charset="0"/>
                          <a:cs typeface="Arial" panose="020B0604020202020204" pitchFamily="34" charset="0"/>
                        </a:rPr>
                        <a:t> due in Blackboard by 11:59 pm</a:t>
                      </a:r>
                      <a:endParaRPr lang="en-US" sz="24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1660682"/>
                  </a:ext>
                </a:extLst>
              </a:tr>
            </a:tbl>
          </a:graphicData>
        </a:graphic>
      </p:graphicFrame>
    </p:spTree>
    <p:extLst>
      <p:ext uri="{BB962C8B-B14F-4D97-AF65-F5344CB8AC3E}">
        <p14:creationId xmlns:p14="http://schemas.microsoft.com/office/powerpoint/2010/main" val="300952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0FD61-626E-4619-B114-467AAA446C1A}"/>
              </a:ext>
            </a:extLst>
          </p:cNvPr>
          <p:cNvSpPr>
            <a:spLocks noGrp="1"/>
          </p:cNvSpPr>
          <p:nvPr>
            <p:ph type="title"/>
          </p:nvPr>
        </p:nvSpPr>
        <p:spPr/>
        <p:txBody>
          <a:bodyPr/>
          <a:lstStyle/>
          <a:p>
            <a:r>
              <a:rPr lang="en-US" dirty="0"/>
              <a:t>Looking ahead</a:t>
            </a:r>
          </a:p>
        </p:txBody>
      </p:sp>
      <p:graphicFrame>
        <p:nvGraphicFramePr>
          <p:cNvPr id="5" name="Content Placeholder 4">
            <a:extLst>
              <a:ext uri="{FF2B5EF4-FFF2-40B4-BE49-F238E27FC236}">
                <a16:creationId xmlns:a16="http://schemas.microsoft.com/office/drawing/2014/main" id="{AF59982F-503B-484F-A640-ADB74920F283}"/>
              </a:ext>
            </a:extLst>
          </p:cNvPr>
          <p:cNvGraphicFramePr>
            <a:graphicFrameLocks noGrp="1"/>
          </p:cNvGraphicFramePr>
          <p:nvPr>
            <p:ph idx="1"/>
            <p:extLst>
              <p:ext uri="{D42A27DB-BD31-4B8C-83A1-F6EECF244321}">
                <p14:modId xmlns:p14="http://schemas.microsoft.com/office/powerpoint/2010/main" val="3070988677"/>
              </p:ext>
            </p:extLst>
          </p:nvPr>
        </p:nvGraphicFramePr>
        <p:xfrm>
          <a:off x="1065213" y="2209800"/>
          <a:ext cx="8686800" cy="2194560"/>
        </p:xfrm>
        <a:graphic>
          <a:graphicData uri="http://schemas.openxmlformats.org/drawingml/2006/table">
            <a:tbl>
              <a:tblPr firstRow="1" firstCol="1" bandRow="1"/>
              <a:tblGrid>
                <a:gridCol w="1829440">
                  <a:extLst>
                    <a:ext uri="{9D8B030D-6E8A-4147-A177-3AD203B41FA5}">
                      <a16:colId xmlns:a16="http://schemas.microsoft.com/office/drawing/2014/main" val="491454081"/>
                    </a:ext>
                  </a:extLst>
                </a:gridCol>
                <a:gridCol w="6857360">
                  <a:extLst>
                    <a:ext uri="{9D8B030D-6E8A-4147-A177-3AD203B41FA5}">
                      <a16:colId xmlns:a16="http://schemas.microsoft.com/office/drawing/2014/main" val="626066533"/>
                    </a:ext>
                  </a:extLst>
                </a:gridCol>
              </a:tblGrid>
              <a:tr h="850900">
                <a:tc>
                  <a:txBody>
                    <a:bodyPr/>
                    <a:lstStyle/>
                    <a:p>
                      <a:pPr marL="0" marR="0" algn="ctr">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Class session 24:</a:t>
                      </a:r>
                      <a:endParaRPr lang="en-US" sz="24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Th 4/29 </a:t>
                      </a:r>
                      <a:endParaRPr lang="en-US" sz="24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Alternatives to the criminal justice system as a solution to social problems </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b="1" dirty="0">
                          <a:effectLst/>
                          <a:latin typeface="+mn-lt"/>
                          <a:ea typeface="Times New Roman" panose="02020603050405020304" pitchFamily="18" charset="0"/>
                          <a:cs typeface="Arial" panose="020B0604020202020204" pitchFamily="34" charset="0"/>
                        </a:rPr>
                        <a:t>READ:</a:t>
                      </a:r>
                      <a:r>
                        <a:rPr lang="en-US" sz="2400" dirty="0">
                          <a:effectLst/>
                          <a:latin typeface="+mn-lt"/>
                          <a:ea typeface="Times New Roman" panose="02020603050405020304" pitchFamily="18" charset="0"/>
                          <a:cs typeface="Arial" panose="020B0604020202020204" pitchFamily="34" charset="0"/>
                        </a:rPr>
                        <a:t>  Austria, R. &amp; Peterson, J. (2017). Credible Messenger Mentoring for Justice-Involved Youth. The Pinkerton Papers.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5846856"/>
                  </a:ext>
                </a:extLst>
              </a:tr>
            </a:tbl>
          </a:graphicData>
        </a:graphic>
      </p:graphicFrame>
    </p:spTree>
    <p:extLst>
      <p:ext uri="{BB962C8B-B14F-4D97-AF65-F5344CB8AC3E}">
        <p14:creationId xmlns:p14="http://schemas.microsoft.com/office/powerpoint/2010/main" val="1904610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F946F-9164-42C3-9821-D22BB76D1B03}"/>
              </a:ext>
            </a:extLst>
          </p:cNvPr>
          <p:cNvSpPr>
            <a:spLocks noGrp="1"/>
          </p:cNvSpPr>
          <p:nvPr>
            <p:ph type="title"/>
          </p:nvPr>
        </p:nvSpPr>
        <p:spPr/>
        <p:txBody>
          <a:bodyPr/>
          <a:lstStyle/>
          <a:p>
            <a:r>
              <a:rPr lang="en-US" dirty="0"/>
              <a:t>Internships/Job</a:t>
            </a:r>
          </a:p>
        </p:txBody>
      </p:sp>
      <p:sp>
        <p:nvSpPr>
          <p:cNvPr id="3" name="Content Placeholder 2">
            <a:extLst>
              <a:ext uri="{FF2B5EF4-FFF2-40B4-BE49-F238E27FC236}">
                <a16:creationId xmlns:a16="http://schemas.microsoft.com/office/drawing/2014/main" id="{13ADAB91-F772-4AEB-8DDC-19FC27D29B26}"/>
              </a:ext>
            </a:extLst>
          </p:cNvPr>
          <p:cNvSpPr>
            <a:spLocks noGrp="1"/>
          </p:cNvSpPr>
          <p:nvPr>
            <p:ph idx="1"/>
          </p:nvPr>
        </p:nvSpPr>
        <p:spPr/>
        <p:txBody>
          <a:bodyPr>
            <a:normAutofit/>
          </a:bodyPr>
          <a:lstStyle/>
          <a:p>
            <a:r>
              <a:rPr lang="en-US" sz="3600" dirty="0">
                <a:solidFill>
                  <a:srgbClr val="000000"/>
                </a:solidFill>
                <a:latin typeface="Calibri" panose="020F0502020204030204" pitchFamily="34" charset="0"/>
              </a:rPr>
              <a:t>NYPD Summer Internship</a:t>
            </a:r>
          </a:p>
          <a:p>
            <a:r>
              <a:rPr lang="en-US" sz="3600" dirty="0">
                <a:solidFill>
                  <a:srgbClr val="000000"/>
                </a:solidFill>
                <a:latin typeface="Calibri" panose="020F0502020204030204" pitchFamily="34" charset="0"/>
              </a:rPr>
              <a:t>DART</a:t>
            </a:r>
            <a:endParaRPr lang="en-US" sz="3600" dirty="0"/>
          </a:p>
        </p:txBody>
      </p:sp>
    </p:spTree>
    <p:extLst>
      <p:ext uri="{BB962C8B-B14F-4D97-AF65-F5344CB8AC3E}">
        <p14:creationId xmlns:p14="http://schemas.microsoft.com/office/powerpoint/2010/main" val="2345147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D680D-20A6-4A65-9E11-29DBA4708D2C}"/>
              </a:ext>
            </a:extLst>
          </p:cNvPr>
          <p:cNvSpPr>
            <a:spLocks noGrp="1"/>
          </p:cNvSpPr>
          <p:nvPr>
            <p:ph type="title"/>
          </p:nvPr>
        </p:nvSpPr>
        <p:spPr/>
        <p:txBody>
          <a:bodyPr/>
          <a:lstStyle/>
          <a:p>
            <a:r>
              <a:rPr lang="en-US" dirty="0"/>
              <a:t>Decade of Fire (http://decadeoffire.com/get-involved/)</a:t>
            </a:r>
          </a:p>
        </p:txBody>
      </p:sp>
      <p:sp>
        <p:nvSpPr>
          <p:cNvPr id="3" name="Content Placeholder 2">
            <a:extLst>
              <a:ext uri="{FF2B5EF4-FFF2-40B4-BE49-F238E27FC236}">
                <a16:creationId xmlns:a16="http://schemas.microsoft.com/office/drawing/2014/main" id="{E533C86D-611F-4BA3-AC35-ED871DA76A9F}"/>
              </a:ext>
            </a:extLst>
          </p:cNvPr>
          <p:cNvSpPr>
            <a:spLocks noGrp="1"/>
          </p:cNvSpPr>
          <p:nvPr>
            <p:ph idx="1"/>
          </p:nvPr>
        </p:nvSpPr>
        <p:spPr/>
        <p:txBody>
          <a:bodyPr>
            <a:normAutofit/>
          </a:bodyPr>
          <a:lstStyle/>
          <a:p>
            <a:pPr marL="45720" indent="0" algn="l">
              <a:buNone/>
            </a:pPr>
            <a:r>
              <a:rPr lang="en-US" sz="2400" b="0" i="0" u="none" strike="noStrike" baseline="0" dirty="0">
                <a:solidFill>
                  <a:schemeClr val="tx1"/>
                </a:solidFill>
              </a:rPr>
              <a:t>In the </a:t>
            </a:r>
            <a:r>
              <a:rPr lang="en-US" sz="2400" b="0" i="0" u="none" strike="noStrike" baseline="0" dirty="0" err="1">
                <a:solidFill>
                  <a:schemeClr val="tx1"/>
                </a:solidFill>
              </a:rPr>
              <a:t>1970s</a:t>
            </a:r>
            <a:r>
              <a:rPr lang="en-US" sz="2400" b="0" i="0" u="none" strike="noStrike" baseline="0" dirty="0">
                <a:solidFill>
                  <a:schemeClr val="tx1"/>
                </a:solidFill>
              </a:rPr>
              <a:t>, fires raged throughout the South Bronx.</a:t>
            </a:r>
          </a:p>
          <a:p>
            <a:pPr marL="45720" indent="0" algn="l">
              <a:buNone/>
            </a:pPr>
            <a:r>
              <a:rPr lang="en-US" sz="2400" b="0" i="0" u="none" strike="noStrike" baseline="0" dirty="0">
                <a:solidFill>
                  <a:schemeClr val="tx1"/>
                </a:solidFill>
              </a:rPr>
              <a:t>Abandoned by landlords and city officials, nearly a half million people were displaced. Black and Puerto Rican residents were blamed for the devastation, even as they battled daily to save their neighborhoods. </a:t>
            </a:r>
          </a:p>
          <a:p>
            <a:pPr marL="45720" indent="0" algn="l">
              <a:buNone/>
            </a:pPr>
            <a:r>
              <a:rPr lang="en-US" sz="2400" b="0" i="0" u="none" strike="noStrike" baseline="0" dirty="0">
                <a:solidFill>
                  <a:schemeClr val="tx1"/>
                </a:solidFill>
              </a:rPr>
              <a:t>Now, Bronx-born filmmaker Vivian Vázquez Irizarry is pursuing the truth: uncovering policies of racism and neglect that still shape our cities and offering hope to communities on the brink today.</a:t>
            </a:r>
            <a:endParaRPr lang="en-US" sz="2400" dirty="0">
              <a:solidFill>
                <a:schemeClr val="tx1"/>
              </a:solidFill>
              <a:hlinkClick r:id="rId2">
                <a:extLst>
                  <a:ext uri="{A12FA001-AC4F-418D-AE19-62706E023703}">
                    <ahyp:hlinkClr xmlns:ahyp="http://schemas.microsoft.com/office/drawing/2018/hyperlinkcolor" val="tx"/>
                  </a:ext>
                </a:extLst>
              </a:hlinkClick>
            </a:endParaRPr>
          </a:p>
          <a:p>
            <a:r>
              <a:rPr lang="en-US" dirty="0">
                <a:hlinkClick r:id="rId2"/>
              </a:rPr>
              <a:t>https://www.pbs.org/video/decade-of-fire-uoty1d/</a:t>
            </a:r>
            <a:endParaRPr lang="en-US" dirty="0"/>
          </a:p>
          <a:p>
            <a:endParaRPr lang="en-US" dirty="0"/>
          </a:p>
        </p:txBody>
      </p:sp>
    </p:spTree>
    <p:extLst>
      <p:ext uri="{BB962C8B-B14F-4D97-AF65-F5344CB8AC3E}">
        <p14:creationId xmlns:p14="http://schemas.microsoft.com/office/powerpoint/2010/main" val="156383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3138D-D459-4E17-85FF-75974B72ABF5}"/>
              </a:ext>
            </a:extLst>
          </p:cNvPr>
          <p:cNvSpPr>
            <a:spLocks noGrp="1"/>
          </p:cNvSpPr>
          <p:nvPr>
            <p:ph type="title"/>
          </p:nvPr>
        </p:nvSpPr>
        <p:spPr/>
        <p:txBody>
          <a:bodyPr/>
          <a:lstStyle/>
          <a:p>
            <a:r>
              <a:rPr lang="en-US" dirty="0"/>
              <a:t>Attendance and question</a:t>
            </a:r>
          </a:p>
        </p:txBody>
      </p:sp>
      <p:sp>
        <p:nvSpPr>
          <p:cNvPr id="3" name="Content Placeholder 2">
            <a:extLst>
              <a:ext uri="{FF2B5EF4-FFF2-40B4-BE49-F238E27FC236}">
                <a16:creationId xmlns:a16="http://schemas.microsoft.com/office/drawing/2014/main" id="{8E0298AF-8473-4988-B1CB-8F969C6D1341}"/>
              </a:ext>
            </a:extLst>
          </p:cNvPr>
          <p:cNvSpPr>
            <a:spLocks noGrp="1"/>
          </p:cNvSpPr>
          <p:nvPr>
            <p:ph idx="1"/>
          </p:nvPr>
        </p:nvSpPr>
        <p:spPr>
          <a:xfrm>
            <a:off x="1102443" y="1905000"/>
            <a:ext cx="8686801" cy="4191000"/>
          </a:xfrm>
        </p:spPr>
        <p:txBody>
          <a:bodyPr/>
          <a:lstStyle/>
          <a:p>
            <a:endParaRPr lang="en-US" dirty="0"/>
          </a:p>
          <a:p>
            <a:endParaRPr lang="en-US" dirty="0"/>
          </a:p>
          <a:p>
            <a:endParaRPr lang="en-US" dirty="0"/>
          </a:p>
        </p:txBody>
      </p:sp>
    </p:spTree>
    <p:extLst>
      <p:ext uri="{BB962C8B-B14F-4D97-AF65-F5344CB8AC3E}">
        <p14:creationId xmlns:p14="http://schemas.microsoft.com/office/powerpoint/2010/main" val="4276918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rise of the South Bronx and crack</a:t>
            </a:r>
          </a:p>
        </p:txBody>
      </p:sp>
      <p:sp>
        <p:nvSpPr>
          <p:cNvPr id="3" name="Content Placeholder 2"/>
          <p:cNvSpPr>
            <a:spLocks noGrp="1"/>
          </p:cNvSpPr>
          <p:nvPr>
            <p:ph idx="1"/>
          </p:nvPr>
        </p:nvSpPr>
        <p:spPr/>
        <p:txBody>
          <a:bodyPr>
            <a:normAutofit/>
          </a:bodyPr>
          <a:lstStyle/>
          <a:p>
            <a:pPr marL="45720" indent="0">
              <a:buNone/>
            </a:pPr>
            <a:r>
              <a:rPr lang="en-US" sz="2400" b="1" dirty="0">
                <a:solidFill>
                  <a:schemeClr val="tx1"/>
                </a:solidFill>
              </a:rPr>
              <a:t>Contreras, Stickup Kids, Ch. 1, The Rise of South Bronx and Crack. p. 35-55 (from Contreras, R. (2013). </a:t>
            </a:r>
            <a:r>
              <a:rPr lang="en-US" sz="2400" b="1" i="1" dirty="0">
                <a:solidFill>
                  <a:schemeClr val="tx1"/>
                </a:solidFill>
              </a:rPr>
              <a:t>The stickup kids: Race, drugs, violence, and the American dream</a:t>
            </a:r>
            <a:r>
              <a:rPr lang="en-US" sz="2400" b="1" dirty="0">
                <a:solidFill>
                  <a:schemeClr val="tx1"/>
                </a:solidFill>
              </a:rPr>
              <a:t>. Berkeley, CA: University of California Press.)</a:t>
            </a:r>
            <a:endParaRPr lang="en-US" sz="2400" dirty="0">
              <a:solidFill>
                <a:schemeClr val="tx1"/>
              </a:solidFill>
            </a:endParaRPr>
          </a:p>
          <a:p>
            <a:r>
              <a:rPr lang="en-US" sz="2400" dirty="0">
                <a:solidFill>
                  <a:schemeClr val="tx1"/>
                </a:solidFill>
              </a:rPr>
              <a:t>Context: Stickup Kids – Research about the lives of young men who begin selling crack, and even turn to robbery of other drug dealers in the South Bronx.</a:t>
            </a:r>
          </a:p>
          <a:p>
            <a:r>
              <a:rPr lang="en-US" sz="2400" dirty="0">
                <a:solidFill>
                  <a:schemeClr val="tx1"/>
                </a:solidFill>
              </a:rPr>
              <a:t>“…these Dominican men did not create the South Bronx, [but] it set the stage for their lives” (Contreras, 2013, p. 36).</a:t>
            </a:r>
          </a:p>
          <a:p>
            <a:endParaRPr lang="en-US" sz="2400" dirty="0">
              <a:solidFill>
                <a:schemeClr val="tx1"/>
              </a:solidFill>
            </a:endParaRPr>
          </a:p>
        </p:txBody>
      </p:sp>
    </p:spTree>
    <p:extLst>
      <p:ext uri="{BB962C8B-B14F-4D97-AF65-F5344CB8AC3E}">
        <p14:creationId xmlns:p14="http://schemas.microsoft.com/office/powerpoint/2010/main" val="1503437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the “Wonder Borough” to the </a:t>
            </a:r>
            <a:br>
              <a:rPr lang="en-US" dirty="0"/>
            </a:br>
            <a:r>
              <a:rPr lang="en-US" dirty="0"/>
              <a:t>“Bronx is Burning”</a:t>
            </a:r>
          </a:p>
        </p:txBody>
      </p:sp>
      <p:sp>
        <p:nvSpPr>
          <p:cNvPr id="3" name="Content Placeholder 2"/>
          <p:cNvSpPr>
            <a:spLocks noGrp="1"/>
          </p:cNvSpPr>
          <p:nvPr>
            <p:ph idx="1"/>
          </p:nvPr>
        </p:nvSpPr>
        <p:spPr/>
        <p:txBody>
          <a:bodyPr>
            <a:normAutofit/>
          </a:bodyPr>
          <a:lstStyle/>
          <a:p>
            <a:r>
              <a:rPr lang="en-US" sz="2400" dirty="0">
                <a:solidFill>
                  <a:schemeClr val="tx1"/>
                </a:solidFill>
              </a:rPr>
              <a:t>19</a:t>
            </a:r>
            <a:r>
              <a:rPr lang="en-US" sz="2400" baseline="30000" dirty="0">
                <a:solidFill>
                  <a:schemeClr val="tx1"/>
                </a:solidFill>
              </a:rPr>
              <a:t>th</a:t>
            </a:r>
            <a:r>
              <a:rPr lang="en-US" sz="2400" dirty="0">
                <a:solidFill>
                  <a:schemeClr val="tx1"/>
                </a:solidFill>
              </a:rPr>
              <a:t> Century (the 1800s): The Bronx attracts wealthy Manhattan residents who wanted to escape City slums</a:t>
            </a:r>
          </a:p>
          <a:p>
            <a:r>
              <a:rPr lang="en-US" sz="2400" dirty="0">
                <a:solidFill>
                  <a:schemeClr val="tx1"/>
                </a:solidFill>
                <a:hlinkClick r:id="rId3"/>
              </a:rPr>
              <a:t>By the 1900s</a:t>
            </a:r>
            <a:r>
              <a:rPr lang="en-US" sz="2400" dirty="0">
                <a:solidFill>
                  <a:schemeClr val="tx1"/>
                </a:solidFill>
              </a:rPr>
              <a:t>: Crotona, Claremont, Van Cortland, Pelham Bay parks; Grand Boulevard and Concourse; Yankee Stadium; Bronx Zoo; Botanical gardens; </a:t>
            </a:r>
            <a:r>
              <a:rPr lang="en-US" sz="2400" dirty="0">
                <a:solidFill>
                  <a:schemeClr val="tx1"/>
                </a:solidFill>
                <a:hlinkClick r:id="rId4"/>
              </a:rPr>
              <a:t>Concourse Plaza Hotel</a:t>
            </a:r>
            <a:r>
              <a:rPr lang="en-US" sz="2400" dirty="0">
                <a:solidFill>
                  <a:schemeClr val="tx1"/>
                </a:solidFill>
              </a:rPr>
              <a:t>; the Bronx was a symbol of accomplishment; when you had “made it,” you moved to the Bronx</a:t>
            </a:r>
          </a:p>
          <a:p>
            <a:r>
              <a:rPr lang="en-US" sz="2400" dirty="0">
                <a:solidFill>
                  <a:schemeClr val="tx1"/>
                </a:solidFill>
              </a:rPr>
              <a:t>After World War II (1939 to 1945) many things changed for the Bronx… what happened?</a:t>
            </a:r>
          </a:p>
        </p:txBody>
      </p:sp>
    </p:spTree>
    <p:extLst>
      <p:ext uri="{BB962C8B-B14F-4D97-AF65-F5344CB8AC3E}">
        <p14:creationId xmlns:p14="http://schemas.microsoft.com/office/powerpoint/2010/main" val="2807799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Bronx slides downhill”</a:t>
            </a:r>
          </a:p>
        </p:txBody>
      </p:sp>
      <p:sp>
        <p:nvSpPr>
          <p:cNvPr id="3" name="Content Placeholder 2"/>
          <p:cNvSpPr>
            <a:spLocks noGrp="1"/>
          </p:cNvSpPr>
          <p:nvPr>
            <p:ph idx="1"/>
          </p:nvPr>
        </p:nvSpPr>
        <p:spPr>
          <a:xfrm>
            <a:off x="1065212" y="1828800"/>
            <a:ext cx="10210800" cy="4191000"/>
          </a:xfrm>
          <a:solidFill>
            <a:schemeClr val="bg1"/>
          </a:solidFill>
        </p:spPr>
        <p:txBody>
          <a:bodyPr>
            <a:noAutofit/>
          </a:bodyPr>
          <a:lstStyle/>
          <a:p>
            <a:pPr marL="45720" lvl="0" indent="0">
              <a:buNone/>
            </a:pPr>
            <a:r>
              <a:rPr lang="en-US" b="1" dirty="0">
                <a:solidFill>
                  <a:schemeClr val="tx1"/>
                </a:solidFill>
              </a:rPr>
              <a:t>Late 1940s-1950s</a:t>
            </a:r>
          </a:p>
          <a:p>
            <a:pPr marL="502920" lvl="0" indent="-457200">
              <a:spcBef>
                <a:spcPts val="600"/>
              </a:spcBef>
              <a:buFont typeface="+mj-lt"/>
              <a:buAutoNum type="arabicPeriod"/>
            </a:pPr>
            <a:r>
              <a:rPr lang="en-US" dirty="0">
                <a:solidFill>
                  <a:schemeClr val="tx1"/>
                </a:solidFill>
              </a:rPr>
              <a:t>White flight and two great migrations</a:t>
            </a:r>
          </a:p>
          <a:p>
            <a:pPr marL="502920" indent="-457200">
              <a:spcBef>
                <a:spcPts val="600"/>
              </a:spcBef>
              <a:buFont typeface="+mj-lt"/>
              <a:buAutoNum type="arabicPeriod"/>
            </a:pPr>
            <a:r>
              <a:rPr lang="en-US" dirty="0">
                <a:solidFill>
                  <a:schemeClr val="tx1"/>
                </a:solidFill>
              </a:rPr>
              <a:t>Robert Moses (and </a:t>
            </a:r>
            <a:r>
              <a:rPr lang="en-US" dirty="0">
                <a:solidFill>
                  <a:schemeClr val="tx1"/>
                </a:solidFill>
                <a:hlinkClick r:id="rId2" action="ppaction://hlinksldjump"/>
              </a:rPr>
              <a:t>urban renewal</a:t>
            </a:r>
            <a:r>
              <a:rPr lang="en-US" dirty="0">
                <a:solidFill>
                  <a:schemeClr val="tx1"/>
                </a:solidFill>
              </a:rPr>
              <a:t>)</a:t>
            </a:r>
          </a:p>
          <a:p>
            <a:pPr marL="502920" indent="-457200">
              <a:spcBef>
                <a:spcPts val="600"/>
              </a:spcBef>
              <a:buFont typeface="+mj-lt"/>
              <a:buAutoNum type="arabicPeriod"/>
            </a:pPr>
            <a:r>
              <a:rPr lang="en-US" dirty="0">
                <a:solidFill>
                  <a:schemeClr val="tx1"/>
                </a:solidFill>
              </a:rPr>
              <a:t> Deindustrialization (decline in manufacturing economy) and prioritizing white-collar business interests</a:t>
            </a:r>
          </a:p>
          <a:p>
            <a:r>
              <a:rPr lang="en-US" dirty="0">
                <a:solidFill>
                  <a:schemeClr val="tx1"/>
                </a:solidFill>
              </a:rPr>
              <a:t>1960s: Loss of manufacturing jobs (how many?), the language barriers, the need for education and training were not considered in the public’s explanation of crime and poverty in the Bronx (focused instead on the so-called “culture of poverty”).</a:t>
            </a:r>
          </a:p>
          <a:p>
            <a:r>
              <a:rPr lang="en-US" dirty="0">
                <a:solidFill>
                  <a:schemeClr val="tx1"/>
                </a:solidFill>
              </a:rPr>
              <a:t>1970s: The Bronx is burning. </a:t>
            </a:r>
          </a:p>
          <a:p>
            <a:r>
              <a:rPr lang="en-US" dirty="0">
                <a:solidFill>
                  <a:schemeClr val="tx1"/>
                </a:solidFill>
              </a:rPr>
              <a:t>1980s: The zero-tolerance approach was applied in policy, and it helped to create a drug epidemic. The conservative rhetoric was based on racist rhetoric and fear mongering. “Reason, science, and dialogue were lost to irrationality… (p. 54).</a:t>
            </a:r>
          </a:p>
          <a:p>
            <a:endParaRPr lang="en-US" dirty="0">
              <a:solidFill>
                <a:schemeClr val="tx1"/>
              </a:solidFill>
            </a:endParaRPr>
          </a:p>
        </p:txBody>
      </p:sp>
    </p:spTree>
    <p:extLst>
      <p:ext uri="{BB962C8B-B14F-4D97-AF65-F5344CB8AC3E}">
        <p14:creationId xmlns:p14="http://schemas.microsoft.com/office/powerpoint/2010/main" val="509219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Marshall Berman on Robert Moses">
            <a:hlinkClick r:id="" action="ppaction://media"/>
            <a:extLst>
              <a:ext uri="{FF2B5EF4-FFF2-40B4-BE49-F238E27FC236}">
                <a16:creationId xmlns:a16="http://schemas.microsoft.com/office/drawing/2014/main" id="{810E636F-2DB9-4505-9473-8E3713ADC6B0}"/>
              </a:ext>
            </a:extLst>
          </p:cNvPr>
          <p:cNvPicPr>
            <a:picLocks noGrp="1" noRot="1" noChangeAspect="1"/>
          </p:cNvPicPr>
          <p:nvPr>
            <p:ph idx="1"/>
            <a:videoFile r:link="rId1"/>
          </p:nvPr>
        </p:nvPicPr>
        <p:blipFill rotWithShape="1">
          <a:blip r:embed="rId3"/>
          <a:srcRect t="15960" b="9020"/>
          <a:stretch/>
        </p:blipFill>
        <p:spPr>
          <a:xfrm>
            <a:off x="20" y="10"/>
            <a:ext cx="12188805" cy="6857990"/>
          </a:xfrm>
          <a:prstGeom prst="rect">
            <a:avLst/>
          </a:prstGeom>
          <a:noFill/>
        </p:spPr>
      </p:pic>
    </p:spTree>
    <p:extLst>
      <p:ext uri="{BB962C8B-B14F-4D97-AF65-F5344CB8AC3E}">
        <p14:creationId xmlns:p14="http://schemas.microsoft.com/office/powerpoint/2010/main" val="2811160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Resilience in the Bronx</a:t>
            </a:r>
          </a:p>
        </p:txBody>
      </p:sp>
      <p:sp>
        <p:nvSpPr>
          <p:cNvPr id="3" name="Content Placeholder 2"/>
          <p:cNvSpPr>
            <a:spLocks noGrp="1"/>
          </p:cNvSpPr>
          <p:nvPr>
            <p:ph idx="1"/>
          </p:nvPr>
        </p:nvSpPr>
        <p:spPr/>
        <p:txBody>
          <a:bodyPr>
            <a:normAutofit/>
          </a:bodyPr>
          <a:lstStyle/>
          <a:p>
            <a:r>
              <a:rPr lang="en-US" sz="2800" dirty="0">
                <a:solidFill>
                  <a:schemeClr val="tx1"/>
                </a:solidFill>
              </a:rPr>
              <a:t>The birthplace of </a:t>
            </a:r>
            <a:r>
              <a:rPr lang="en-US" sz="2800" dirty="0">
                <a:solidFill>
                  <a:schemeClr val="tx1"/>
                </a:solidFill>
                <a:hlinkClick r:id="rId3" action="ppaction://hlinksldjump"/>
              </a:rPr>
              <a:t>hip-hop</a:t>
            </a:r>
            <a:r>
              <a:rPr lang="en-US" sz="2800" dirty="0">
                <a:solidFill>
                  <a:schemeClr val="tx1"/>
                </a:solidFill>
              </a:rPr>
              <a:t>, electric boogie, and break dancing. South Bronx neighborhoods also started to organize to demand better housing and opportunities.</a:t>
            </a:r>
          </a:p>
          <a:p>
            <a:r>
              <a:rPr lang="en-US" sz="2800" dirty="0">
                <a:solidFill>
                  <a:schemeClr val="tx1"/>
                </a:solidFill>
              </a:rPr>
              <a:t>South Bronx community organizing (agitate about winnable issue, then tackle more challenging issues)</a:t>
            </a:r>
          </a:p>
          <a:p>
            <a:r>
              <a:rPr lang="en-US" sz="2800" dirty="0">
                <a:solidFill>
                  <a:schemeClr val="tx1"/>
                </a:solidFill>
              </a:rPr>
              <a:t>The </a:t>
            </a:r>
            <a:r>
              <a:rPr lang="en-US" sz="2800" dirty="0">
                <a:solidFill>
                  <a:schemeClr val="tx1"/>
                </a:solidFill>
                <a:hlinkClick r:id="rId4" action="ppaction://hlinksldjump"/>
              </a:rPr>
              <a:t>built environment</a:t>
            </a:r>
            <a:r>
              <a:rPr lang="en-US" sz="2800" dirty="0">
                <a:solidFill>
                  <a:schemeClr val="tx1"/>
                </a:solidFill>
              </a:rPr>
              <a:t>, implemented through policy, impacts urban life (environmental justice)</a:t>
            </a:r>
          </a:p>
          <a:p>
            <a:endParaRPr lang="en-US" sz="2800" dirty="0">
              <a:solidFill>
                <a:schemeClr val="tx1"/>
              </a:solidFill>
            </a:endParaRPr>
          </a:p>
        </p:txBody>
      </p:sp>
    </p:spTree>
    <p:extLst>
      <p:ext uri="{BB962C8B-B14F-4D97-AF65-F5344CB8AC3E}">
        <p14:creationId xmlns:p14="http://schemas.microsoft.com/office/powerpoint/2010/main" val="178098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History of Hip Hop in the Bronx - Arts in the City">
            <a:hlinkClick r:id="" action="ppaction://media"/>
            <a:extLst>
              <a:ext uri="{FF2B5EF4-FFF2-40B4-BE49-F238E27FC236}">
                <a16:creationId xmlns:a16="http://schemas.microsoft.com/office/drawing/2014/main" id="{C784C1FB-A646-4037-8AC3-7B41B8769A43}"/>
              </a:ext>
            </a:extLst>
          </p:cNvPr>
          <p:cNvPicPr>
            <a:picLocks noGrp="1" noRot="1" noChangeAspect="1"/>
          </p:cNvPicPr>
          <p:nvPr>
            <p:ph idx="1"/>
            <a:videoFile r:link="rId1"/>
          </p:nvPr>
        </p:nvPicPr>
        <p:blipFill rotWithShape="1">
          <a:blip r:embed="rId3"/>
          <a:srcRect l="26"/>
          <a:stretch/>
        </p:blipFill>
        <p:spPr>
          <a:xfrm>
            <a:off x="20" y="10"/>
            <a:ext cx="12188805" cy="6857990"/>
          </a:xfrm>
          <a:prstGeom prst="rect">
            <a:avLst/>
          </a:prstGeom>
          <a:noFill/>
        </p:spPr>
      </p:pic>
    </p:spTree>
    <p:extLst>
      <p:ext uri="{BB962C8B-B14F-4D97-AF65-F5344CB8AC3E}">
        <p14:creationId xmlns:p14="http://schemas.microsoft.com/office/powerpoint/2010/main" val="3323532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South Bronx Unite: In Search of Environmental Justice [Youth Climate Report: In-Depth]">
            <a:hlinkClick r:id="" action="ppaction://media"/>
            <a:extLst>
              <a:ext uri="{FF2B5EF4-FFF2-40B4-BE49-F238E27FC236}">
                <a16:creationId xmlns:a16="http://schemas.microsoft.com/office/drawing/2014/main" id="{088F52B8-9850-4870-80FD-9B256C9281A5}"/>
              </a:ext>
            </a:extLst>
          </p:cNvPr>
          <p:cNvPicPr>
            <a:picLocks noGrp="1" noRot="1" noChangeAspect="1"/>
          </p:cNvPicPr>
          <p:nvPr>
            <p:ph idx="1"/>
            <a:videoFile r:link="rId1"/>
          </p:nvPr>
        </p:nvPicPr>
        <p:blipFill rotWithShape="1">
          <a:blip r:embed="rId3"/>
          <a:srcRect r="26"/>
          <a:stretch/>
        </p:blipFill>
        <p:spPr>
          <a:xfrm>
            <a:off x="20" y="10"/>
            <a:ext cx="12188805" cy="6857990"/>
          </a:xfrm>
          <a:prstGeom prst="rect">
            <a:avLst/>
          </a:prstGeom>
          <a:noFill/>
        </p:spPr>
      </p:pic>
    </p:spTree>
    <p:extLst>
      <p:ext uri="{BB962C8B-B14F-4D97-AF65-F5344CB8AC3E}">
        <p14:creationId xmlns:p14="http://schemas.microsoft.com/office/powerpoint/2010/main" val="2215548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0FD61-626E-4619-B114-467AAA446C1A}"/>
              </a:ext>
            </a:extLst>
          </p:cNvPr>
          <p:cNvSpPr>
            <a:spLocks noGrp="1"/>
          </p:cNvSpPr>
          <p:nvPr>
            <p:ph type="title"/>
          </p:nvPr>
        </p:nvSpPr>
        <p:spPr/>
        <p:txBody>
          <a:bodyPr/>
          <a:lstStyle/>
          <a:p>
            <a:r>
              <a:rPr lang="en-US" dirty="0"/>
              <a:t>Looking ahead</a:t>
            </a:r>
          </a:p>
        </p:txBody>
      </p:sp>
      <p:graphicFrame>
        <p:nvGraphicFramePr>
          <p:cNvPr id="5" name="Content Placeholder 4">
            <a:extLst>
              <a:ext uri="{FF2B5EF4-FFF2-40B4-BE49-F238E27FC236}">
                <a16:creationId xmlns:a16="http://schemas.microsoft.com/office/drawing/2014/main" id="{AF59982F-503B-484F-A640-ADB74920F283}"/>
              </a:ext>
            </a:extLst>
          </p:cNvPr>
          <p:cNvGraphicFramePr>
            <a:graphicFrameLocks noGrp="1"/>
          </p:cNvGraphicFramePr>
          <p:nvPr>
            <p:ph idx="1"/>
            <p:extLst>
              <p:ext uri="{D42A27DB-BD31-4B8C-83A1-F6EECF244321}">
                <p14:modId xmlns:p14="http://schemas.microsoft.com/office/powerpoint/2010/main" val="22108749"/>
              </p:ext>
            </p:extLst>
          </p:nvPr>
        </p:nvGraphicFramePr>
        <p:xfrm>
          <a:off x="1065213" y="2209800"/>
          <a:ext cx="8686800" cy="2194560"/>
        </p:xfrm>
        <a:graphic>
          <a:graphicData uri="http://schemas.openxmlformats.org/drawingml/2006/table">
            <a:tbl>
              <a:tblPr firstRow="1" firstCol="1" bandRow="1"/>
              <a:tblGrid>
                <a:gridCol w="1829440">
                  <a:extLst>
                    <a:ext uri="{9D8B030D-6E8A-4147-A177-3AD203B41FA5}">
                      <a16:colId xmlns:a16="http://schemas.microsoft.com/office/drawing/2014/main" val="491454081"/>
                    </a:ext>
                  </a:extLst>
                </a:gridCol>
                <a:gridCol w="6857360">
                  <a:extLst>
                    <a:ext uri="{9D8B030D-6E8A-4147-A177-3AD203B41FA5}">
                      <a16:colId xmlns:a16="http://schemas.microsoft.com/office/drawing/2014/main" val="626066533"/>
                    </a:ext>
                  </a:extLst>
                </a:gridCol>
              </a:tblGrid>
              <a:tr h="850900">
                <a:tc>
                  <a:txBody>
                    <a:bodyPr/>
                    <a:lstStyle/>
                    <a:p>
                      <a:pPr marL="0" marR="0" algn="ctr">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Class session 24:</a:t>
                      </a:r>
                      <a:endParaRPr lang="en-US" sz="24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lgn="ctr">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Th 4/29 </a:t>
                      </a:r>
                      <a:endParaRPr lang="en-US" sz="24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b="1" dirty="0">
                          <a:solidFill>
                            <a:srgbClr val="000000"/>
                          </a:solidFill>
                          <a:effectLst/>
                          <a:latin typeface="+mn-lt"/>
                          <a:ea typeface="Times New Roman" panose="02020603050405020304" pitchFamily="18" charset="0"/>
                          <a:cs typeface="Arial" panose="020B0604020202020204" pitchFamily="34" charset="0"/>
                        </a:rPr>
                        <a:t>Alternatives to the criminal justice system as a solution to social problems </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dirty="0">
                          <a:solidFill>
                            <a:srgbClr val="000000"/>
                          </a:solidFill>
                          <a:effectLst/>
                          <a:latin typeface="+mn-lt"/>
                          <a:ea typeface="Times New Roman" panose="02020603050405020304" pitchFamily="18" charset="0"/>
                          <a:cs typeface="Arial" panose="020B0604020202020204" pitchFamily="34" charset="0"/>
                        </a:rPr>
                        <a:t> </a:t>
                      </a:r>
                      <a:endParaRPr lang="en-US" sz="2400" dirty="0">
                        <a:effectLst/>
                        <a:latin typeface="+mn-lt"/>
                        <a:ea typeface="Times New Roman" panose="02020603050405020304" pitchFamily="18" charset="0"/>
                        <a:cs typeface="Arial" panose="020B0604020202020204" pitchFamily="34" charset="0"/>
                      </a:endParaRPr>
                    </a:p>
                    <a:p>
                      <a:pPr marL="0" marR="0">
                        <a:spcBef>
                          <a:spcPts val="0"/>
                        </a:spcBef>
                        <a:spcAft>
                          <a:spcPts val="0"/>
                        </a:spcAft>
                      </a:pPr>
                      <a:r>
                        <a:rPr lang="en-US" sz="2400" b="1" dirty="0">
                          <a:effectLst/>
                          <a:latin typeface="+mn-lt"/>
                          <a:ea typeface="Times New Roman" panose="02020603050405020304" pitchFamily="18" charset="0"/>
                          <a:cs typeface="Arial" panose="020B0604020202020204" pitchFamily="34" charset="0"/>
                        </a:rPr>
                        <a:t>READ:</a:t>
                      </a:r>
                      <a:r>
                        <a:rPr lang="en-US" sz="2400" dirty="0">
                          <a:effectLst/>
                          <a:latin typeface="+mn-lt"/>
                          <a:ea typeface="Times New Roman" panose="02020603050405020304" pitchFamily="18" charset="0"/>
                          <a:cs typeface="Arial" panose="020B0604020202020204" pitchFamily="34" charset="0"/>
                        </a:rPr>
                        <a:t>  Austria, R. &amp; Peterson, J. (2017). Credible Messenger Mentoring for Justice-Involved Youth. The Pinkerton Papers.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5846856"/>
                  </a:ext>
                </a:extLst>
              </a:tr>
            </a:tbl>
          </a:graphicData>
        </a:graphic>
      </p:graphicFrame>
    </p:spTree>
    <p:extLst>
      <p:ext uri="{BB962C8B-B14F-4D97-AF65-F5344CB8AC3E}">
        <p14:creationId xmlns:p14="http://schemas.microsoft.com/office/powerpoint/2010/main" val="2582713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2D0870B-5333-4B89-B14A-85A8EA464D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contrast presentation (widescreen)</Template>
  <TotalTime>0</TotalTime>
  <Words>789</Words>
  <Application>Microsoft Office PowerPoint</Application>
  <PresentationFormat>Custom</PresentationFormat>
  <Paragraphs>68</Paragraphs>
  <Slides>14</Slides>
  <Notes>4</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Franklin Gothic Medium</vt:lpstr>
      <vt:lpstr>Business Contrast 16x9</vt:lpstr>
      <vt:lpstr>CRJ 204 1700:  Criminal Justice and the Urban Community</vt:lpstr>
      <vt:lpstr>Agenda</vt:lpstr>
      <vt:lpstr>Looking ahead</vt:lpstr>
      <vt:lpstr>Internships/Job</vt:lpstr>
      <vt:lpstr>Decade of Fire (http://decadeoffire.com/get-involved/)</vt:lpstr>
      <vt:lpstr>Attendance and question</vt:lpstr>
      <vt:lpstr>The rise of the South Bronx and crack</vt:lpstr>
      <vt:lpstr>From the “Wonder Borough” to the  “Bronx is Burning”</vt:lpstr>
      <vt:lpstr>“The Bronx slides downhill”</vt:lpstr>
      <vt:lpstr>PowerPoint Presentation</vt:lpstr>
      <vt:lpstr>Resilience in the Bronx</vt:lpstr>
      <vt:lpstr>PowerPoint Presentation</vt:lpstr>
      <vt:lpstr>PowerPoint Presentation</vt:lpstr>
      <vt:lpstr>Looking ahead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2015-01-14T15:33:44Z</dcterms:created>
  <dcterms:modified xsi:type="dcterms:W3CDTF">2021-07-21T19:44:21Z</dcterms:modified>
  <cp:contentStatus/>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TC028952669991</vt:lpwstr>
  </property>
</Properties>
</file>