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56" r:id="rId3"/>
    <p:sldId id="382" r:id="rId4"/>
    <p:sldId id="395" r:id="rId5"/>
    <p:sldId id="358" r:id="rId6"/>
    <p:sldId id="309" r:id="rId7"/>
    <p:sldId id="310" r:id="rId8"/>
    <p:sldId id="397" r:id="rId9"/>
    <p:sldId id="396" r:id="rId10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21" autoAdjust="0"/>
    <p:restoredTop sz="71024" autoAdjust="0"/>
  </p:normalViewPr>
  <p:slideViewPr>
    <p:cSldViewPr showGuides="1">
      <p:cViewPr varScale="1">
        <p:scale>
          <a:sx n="56" d="100"/>
          <a:sy n="56" d="100"/>
        </p:scale>
        <p:origin x="636" y="78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7/21/2021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7/21/2021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en-US"/>
              <a:pPr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bs.org/video/decade-of-fire-uoty1d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8YRBygnCojtzzif1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8305798" cy="25146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CRJ 204 1700: </a:t>
            </a:r>
            <a:b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Criminal Justice and the Urban Community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4" y="3429000"/>
            <a:ext cx="10134600" cy="2921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2021</a:t>
            </a:r>
          </a:p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Tuesdays &amp; Thursdays from 5:30 – 6:45 pm in Zoom</a:t>
            </a:r>
          </a:p>
          <a:p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Michelle Ronda, Ph.D.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Professor and Criminal Justice Program Coordinator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 of Social Sciences, Human Services &amp; Criminal Justice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BMCC/CUNY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DA7C3-8DBA-4D7B-BEF6-B477DF075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612" y="2805647"/>
            <a:ext cx="2469094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D3517-4425-4507-90BF-FFD5EF99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EAEA9F-2C7F-4086-9331-E5A3FC01D2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126567"/>
              </p:ext>
            </p:extLst>
          </p:nvPr>
        </p:nvGraphicFramePr>
        <p:xfrm>
          <a:off x="1065212" y="1828800"/>
          <a:ext cx="9677400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2038060">
                  <a:extLst>
                    <a:ext uri="{9D8B030D-6E8A-4147-A177-3AD203B41FA5}">
                      <a16:colId xmlns:a16="http://schemas.microsoft.com/office/drawing/2014/main" val="131679501"/>
                    </a:ext>
                  </a:extLst>
                </a:gridCol>
                <a:gridCol w="7639340">
                  <a:extLst>
                    <a:ext uri="{9D8B030D-6E8A-4147-A177-3AD203B41FA5}">
                      <a16:colId xmlns:a16="http://schemas.microsoft.com/office/drawing/2014/main" val="1390445308"/>
                    </a:ext>
                  </a:extLst>
                </a:gridCol>
              </a:tblGrid>
              <a:tr h="4451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22: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 4/22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indent="-360045"/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History of neglect of neighborhoods by the City</a:t>
                      </a:r>
                    </a:p>
                    <a:p>
                      <a:pPr marL="360045" marR="0" indent="-360045"/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60045" marR="0" indent="-360045"/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Film in class: 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Vázquez Irizarry, Vivian, and Gretchen Hildebran. “Decade of Fire.” </a:t>
                      </a: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PBS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Public Broadcasting Service, 2018, www.pbs.org/independentlens/films/decade-of-fire/. Red Nut Films, LLC.</a:t>
                      </a:r>
                    </a:p>
                    <a:p>
                      <a:pPr marL="360045" marR="0" indent="-360045"/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60045" marR="0" indent="-360045"/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Reminder:</a:t>
                      </a:r>
                      <a:r>
                        <a:rPr lang="en-US" sz="200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Neighborhood Assignments 3a &amp; 3b are due on Tu 4/27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66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52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0FD61-626E-4619-B114-467AAA44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F59982F-503B-484F-A640-ADB74920F2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628946"/>
              </p:ext>
            </p:extLst>
          </p:nvPr>
        </p:nvGraphicFramePr>
        <p:xfrm>
          <a:off x="1065213" y="2209800"/>
          <a:ext cx="8686800" cy="3048000"/>
        </p:xfrm>
        <a:graphic>
          <a:graphicData uri="http://schemas.openxmlformats.org/drawingml/2006/table">
            <a:tbl>
              <a:tblPr firstRow="1" firstCol="1" bandRow="1"/>
              <a:tblGrid>
                <a:gridCol w="1829440">
                  <a:extLst>
                    <a:ext uri="{9D8B030D-6E8A-4147-A177-3AD203B41FA5}">
                      <a16:colId xmlns:a16="http://schemas.microsoft.com/office/drawing/2014/main" val="491454081"/>
                    </a:ext>
                  </a:extLst>
                </a:gridCol>
                <a:gridCol w="6857360">
                  <a:extLst>
                    <a:ext uri="{9D8B030D-6E8A-4147-A177-3AD203B41FA5}">
                      <a16:colId xmlns:a16="http://schemas.microsoft.com/office/drawing/2014/main" val="626066533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23: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Tu 4/27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War on Drugs | Crack and the South Bronx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Film in class continued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READ: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Contreras, R. (2012). </a:t>
                      </a:r>
                      <a:r>
                        <a:rPr lang="en-US" sz="20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Stickup Kids.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Ch. 1, The Rise of South Bronx and Crack. Los Angeles, CA: University of California Press. (p. 35-55)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ASSIGNMENTS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3a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3b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due in Blackboard by 11:59 pm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846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46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F946F-9164-42C3-9821-D22BB76D1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Jobs and Internships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DAB91-F772-4AEB-8DDC-19FC27D29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CUNY Recovery Corps </a:t>
            </a:r>
          </a:p>
          <a:p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NYPD Summer Internship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4514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30DEF-A6A8-4EF0-B2DD-083D706D2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policy &amp; neighborhood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3B2EC-14C1-4011-8DDC-408F88E99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Policy choices and politics often influence neighborhoods much more than what’s happening in those neighborhoods</a:t>
            </a:r>
          </a:p>
          <a:p>
            <a:r>
              <a:rPr lang="en-US" sz="2800" dirty="0">
                <a:solidFill>
                  <a:schemeClr val="tx1"/>
                </a:solidFill>
              </a:rPr>
              <a:t>Policy choices and politics also, then influence the criminal justice system much more than what’s happening in society</a:t>
            </a:r>
          </a:p>
        </p:txBody>
      </p:sp>
    </p:spTree>
    <p:extLst>
      <p:ext uri="{BB962C8B-B14F-4D97-AF65-F5344CB8AC3E}">
        <p14:creationId xmlns:p14="http://schemas.microsoft.com/office/powerpoint/2010/main" val="103876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D680D-20A6-4A65-9E11-29DBA470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Decade of Fire (http://decadeoffire.com/get-involved/)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3C86D-611F-4BA3-AC35-ED871DA76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l">
              <a:buNone/>
            </a:pPr>
            <a:r>
              <a:rPr lang="en-US" sz="2400" b="0" i="0" u="none" strike="noStrike" baseline="0" dirty="0">
                <a:solidFill>
                  <a:schemeClr val="tx1"/>
                </a:solidFill>
              </a:rPr>
              <a:t>In the </a:t>
            </a:r>
            <a:r>
              <a:rPr lang="en-US" sz="2400" b="0" i="0" u="none" strike="noStrike" baseline="0" dirty="0" err="1">
                <a:solidFill>
                  <a:schemeClr val="tx1"/>
                </a:solidFill>
              </a:rPr>
              <a:t>1970s</a:t>
            </a:r>
            <a:r>
              <a:rPr lang="en-US" sz="2400" b="0" i="0" u="none" strike="noStrike" baseline="0" dirty="0">
                <a:solidFill>
                  <a:schemeClr val="tx1"/>
                </a:solidFill>
              </a:rPr>
              <a:t>, fires raged throughout the South Bronx.</a:t>
            </a:r>
          </a:p>
          <a:p>
            <a:pPr marL="45720" indent="0" algn="l">
              <a:buNone/>
            </a:pPr>
            <a:r>
              <a:rPr lang="en-US" sz="2400" b="0" i="0" u="none" strike="noStrike" baseline="0" dirty="0">
                <a:solidFill>
                  <a:schemeClr val="tx1"/>
                </a:solidFill>
              </a:rPr>
              <a:t>Abandoned by landlords and city officials, nearly a half million people were displaced. Black and Puerto Rican residents were blamed for the devastation, even as they battled daily to save their neighborhoods. </a:t>
            </a:r>
          </a:p>
          <a:p>
            <a:pPr marL="45720" indent="0" algn="l">
              <a:buNone/>
            </a:pPr>
            <a:r>
              <a:rPr lang="en-US" sz="2400" b="0" i="0" u="none" strike="noStrike" baseline="0" dirty="0">
                <a:solidFill>
                  <a:schemeClr val="tx1"/>
                </a:solidFill>
              </a:rPr>
              <a:t>Now, Bronx-born filmmaker Vivian Vázquez Irizarry is pursuing the truth: uncovering policies of racism and neglect that still shape our cities and offering hope to communities on the brink today.</a:t>
            </a:r>
            <a:endParaRPr lang="en-US" sz="2400" dirty="0">
              <a:solidFill>
                <a:schemeClr val="tx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hlinkClick r:id="rId2"/>
              </a:rPr>
              <a:t>https://www.pbs.org/video/decade-of-fire-uoty1d/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8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3138D-D459-4E17-85FF-75974B72A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Attendance and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298AF-8473-4988-B1CB-8F969C6D1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443" y="1905000"/>
            <a:ext cx="8686801" cy="41910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https://forms.gle/8YRBygnCojtzzif19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91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0FD61-626E-4619-B114-467AAA44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F59982F-503B-484F-A640-ADB74920F28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5213" y="2209800"/>
          <a:ext cx="8686800" cy="3048000"/>
        </p:xfrm>
        <a:graphic>
          <a:graphicData uri="http://schemas.openxmlformats.org/drawingml/2006/table">
            <a:tbl>
              <a:tblPr firstRow="1" firstCol="1" bandRow="1"/>
              <a:tblGrid>
                <a:gridCol w="1829440">
                  <a:extLst>
                    <a:ext uri="{9D8B030D-6E8A-4147-A177-3AD203B41FA5}">
                      <a16:colId xmlns:a16="http://schemas.microsoft.com/office/drawing/2014/main" val="491454081"/>
                    </a:ext>
                  </a:extLst>
                </a:gridCol>
                <a:gridCol w="6857360">
                  <a:extLst>
                    <a:ext uri="{9D8B030D-6E8A-4147-A177-3AD203B41FA5}">
                      <a16:colId xmlns:a16="http://schemas.microsoft.com/office/drawing/2014/main" val="626066533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23: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Tu 4/27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War on Drugs | Crack and the South Bronx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Film in class continued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READ: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Contreras, R. (2012). </a:t>
                      </a:r>
                      <a:r>
                        <a:rPr lang="en-US" sz="20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Stickup Kids.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Ch. 1, The Rise of South Bronx and Crack. Los Angeles, CA: University of California Press. (p. 35-55)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ASSIGNMENTS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3a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3b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due in Blackboard by 11:59 pm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846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1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D0870B-5333-4B89-B14A-85A8EA464D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contrast presentation (widescreen)</Template>
  <TotalTime>0</TotalTime>
  <Words>438</Words>
  <Application>Microsoft Office PowerPoint</Application>
  <PresentationFormat>Custom</PresentationFormat>
  <Paragraphs>53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Franklin Gothic Medium</vt:lpstr>
      <vt:lpstr>Business Contrast 16x9</vt:lpstr>
      <vt:lpstr>CRJ 204 1700:  Criminal Justice and the Urban Community</vt:lpstr>
      <vt:lpstr>Agenda</vt:lpstr>
      <vt:lpstr>Looking ahead</vt:lpstr>
      <vt:lpstr>Jobs and Internships</vt:lpstr>
      <vt:lpstr>Public policy &amp; neighborhood impact</vt:lpstr>
      <vt:lpstr>Decade of Fire (http://decadeoffire.com/get-involved/)</vt:lpstr>
      <vt:lpstr>Attendance and question</vt:lpstr>
      <vt:lpstr>Looking ahead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2015-01-14T15:33:44Z</dcterms:created>
  <dcterms:modified xsi:type="dcterms:W3CDTF">2021-07-21T19:22:44Z</dcterms:modified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