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6" r:id="rId3"/>
    <p:sldId id="265" r:id="rId4"/>
    <p:sldId id="366" r:id="rId5"/>
    <p:sldId id="360" r:id="rId6"/>
    <p:sldId id="358" r:id="rId7"/>
    <p:sldId id="359" r:id="rId8"/>
    <p:sldId id="378" r:id="rId9"/>
    <p:sldId id="381" r:id="rId10"/>
    <p:sldId id="380" r:id="rId11"/>
    <p:sldId id="382" r:id="rId12"/>
    <p:sldId id="383" r:id="rId13"/>
    <p:sldId id="384" r:id="rId14"/>
    <p:sldId id="385" r:id="rId15"/>
    <p:sldId id="379" r:id="rId16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8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21" autoAdjust="0"/>
    <p:restoredTop sz="71024" autoAdjust="0"/>
  </p:normalViewPr>
  <p:slideViewPr>
    <p:cSldViewPr showGuides="1">
      <p:cViewPr varScale="1">
        <p:scale>
          <a:sx n="56" d="100"/>
          <a:sy n="56" d="100"/>
        </p:scale>
        <p:origin x="636" y="7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7/21/2021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7/21/2021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29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7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669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highest quality-of-life complaint rates occurred in lower-income communities of color with the largest influxes of white residents.</a:t>
            </a:r>
          </a:p>
          <a:p>
            <a:r>
              <a:rPr lang="en-US" sz="1200" b="0" i="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FINDING 2: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311 complaints for quality-of-life issues were significantly more likely to end in a summons or arrest in lower-income communities of color that experienced the largest influxes of white residents.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sv-SE"/>
              <a:t>CRJ 204 1700 Fall 2019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493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en-US"/>
              <a:pPr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qMWjAoRLo7dqWbS3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jVmX_lk4LQ?feature=oembed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8305798" cy="25146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CRJ 204 1700: </a:t>
            </a:r>
            <a:b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Criminal Justice and the Urban Community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4" y="3429000"/>
            <a:ext cx="10134600" cy="2921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 2021</a:t>
            </a:r>
          </a:p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Tuesdays &amp; Thursdays from 5:30 – 6:45 pm in Zoom</a:t>
            </a:r>
          </a:p>
          <a:p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Michelle Ronda, Ph.D.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 Professor and Criminal Justice Program Coordinator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Dept. of Social Sciences, Human Services &amp; Criminal Justice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BMCC/CUNY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CC7202-C07D-4D54-B3D5-5B2301A90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2412" y="2792947"/>
            <a:ext cx="2469094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AGENDA: Tuesday, March 16, 2021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752600"/>
            <a:ext cx="9982200" cy="45720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Gentrification and Neighborhood Effects</a:t>
            </a:r>
          </a:p>
          <a:p>
            <a:pPr marL="4572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READ: </a:t>
            </a:r>
            <a:r>
              <a:rPr lang="en-US" sz="2800" dirty="0">
                <a:solidFill>
                  <a:schemeClr val="tx1"/>
                </a:solidFill>
              </a:rPr>
              <a:t>Freeman, Lance. There Goes the Hood: Views of Gentrification from the Ground Up, Temple University Press, 2005. ProQuest Ebook Central.</a:t>
            </a:r>
          </a:p>
          <a:p>
            <a:pPr marL="45720" indent="0">
              <a:buNone/>
            </a:pPr>
            <a:endParaRPr lang="en-US" sz="2800" b="1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tx1"/>
                </a:solidFill>
              </a:rPr>
              <a:t>Looking ahead</a:t>
            </a:r>
            <a:endParaRPr lang="en-US" sz="28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23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ED15-571E-4C5F-BC0D-EBD378EC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685800"/>
          </a:xfrm>
        </p:spPr>
        <p:txBody>
          <a:bodyPr/>
          <a:lstStyle/>
          <a:p>
            <a:r>
              <a:rPr lang="en-US" dirty="0"/>
              <a:t>Looking ahead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BB28450-01A2-49C6-A486-264B9B6196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0550019"/>
              </p:ext>
            </p:extLst>
          </p:nvPr>
        </p:nvGraphicFramePr>
        <p:xfrm>
          <a:off x="1043496" y="1240766"/>
          <a:ext cx="10308716" cy="5181600"/>
        </p:xfrm>
        <a:graphic>
          <a:graphicData uri="http://schemas.openxmlformats.org/drawingml/2006/table">
            <a:tbl>
              <a:tblPr firstRow="1" firstCol="1" bandRow="1"/>
              <a:tblGrid>
                <a:gridCol w="2079116">
                  <a:extLst>
                    <a:ext uri="{9D8B030D-6E8A-4147-A177-3AD203B41FA5}">
                      <a16:colId xmlns:a16="http://schemas.microsoft.com/office/drawing/2014/main" val="723441848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3747221504"/>
                    </a:ext>
                  </a:extLst>
                </a:gridCol>
              </a:tblGrid>
              <a:tr h="405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Class session 14: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Th 3/18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Midterm exam review in Zoom class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158467"/>
                  </a:ext>
                </a:extLst>
              </a:tr>
              <a:tr h="1386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15: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 3/23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Midterm exam review in Zoom class, Part 2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midterm exam for CRJ 204 0501 will be released on Tuesday, March 23 at 9 pm. 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Midterm exam is DUE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on Thursday, March 25 by 9 pm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917871"/>
                  </a:ext>
                </a:extLst>
              </a:tr>
              <a:tr h="20797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16: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 3/25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Urban inequality - Do Broken Windows lead to more crime?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READ: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Sampson, R. J., &amp; Raudenbush, S. W. (2001). </a:t>
                      </a:r>
                      <a:r>
                        <a:rPr lang="en-US" sz="2000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Disorder in urban neighborhoods: Does</a:t>
                      </a:r>
                      <a:r>
                        <a:rPr lang="en-US" sz="20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it lead to crime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(pp. 1-6). US Department of Justice, Office of Justice Programs, National Institute of Justice.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Reminder 1: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Neighborhood Assignment 2 is due on Tu 4/6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Reminder 2: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Midterm exam is due at 9 pm tonight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40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78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gentrification?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b="1" dirty="0">
                <a:solidFill>
                  <a:schemeClr val="tx1"/>
                </a:solidFill>
              </a:rPr>
              <a:t>It is difficult to find one, agreed-upon definition of gentrification. Here are a few:</a:t>
            </a:r>
          </a:p>
          <a:p>
            <a:r>
              <a:rPr lang="en-US" dirty="0">
                <a:solidFill>
                  <a:schemeClr val="tx1"/>
                </a:solidFill>
              </a:rPr>
              <a:t>“the transformation of neighborhoods from low value to high value”</a:t>
            </a:r>
          </a:p>
          <a:p>
            <a:r>
              <a:rPr lang="en-US" dirty="0">
                <a:solidFill>
                  <a:schemeClr val="tx1"/>
                </a:solidFill>
              </a:rPr>
              <a:t>“neighborhoods that start off predominantly occupied by households of relatively low socioeconomic status, and then experience an inflow of higher socioeconomic status households.”</a:t>
            </a:r>
          </a:p>
          <a:p>
            <a:r>
              <a:rPr lang="en-US" dirty="0">
                <a:solidFill>
                  <a:schemeClr val="tx1"/>
                </a:solidFill>
              </a:rPr>
              <a:t>“a range of neighborhood changes, including rising incomes, changing racial composition, shifting commercial activity, and </a:t>
            </a:r>
            <a:r>
              <a:rPr lang="en-US" b="1" dirty="0">
                <a:solidFill>
                  <a:schemeClr val="tx1"/>
                </a:solidFill>
              </a:rPr>
              <a:t>displacement</a:t>
            </a:r>
            <a:r>
              <a:rPr lang="en-US" dirty="0">
                <a:solidFill>
                  <a:schemeClr val="tx1"/>
                </a:solidFill>
              </a:rPr>
              <a:t> of original residents”</a:t>
            </a:r>
          </a:p>
          <a:p>
            <a:r>
              <a:rPr lang="en-US" b="1" dirty="0">
                <a:solidFill>
                  <a:schemeClr val="tx1"/>
                </a:solidFill>
              </a:rPr>
              <a:t>For your final paper, use the one from NYC Health</a:t>
            </a:r>
            <a:r>
              <a:rPr lang="en-US" dirty="0">
                <a:solidFill>
                  <a:schemeClr val="tx1"/>
                </a:solidFill>
              </a:rPr>
              <a:t>: “One measure that is used in NYC is to determine if a low-income neighborhood (those with the lowest 40% of average household income in 1990) saw higher than median rent growth over the past 20 years.”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99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7012" y="228600"/>
            <a:ext cx="5029199" cy="62864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012" y="231530"/>
            <a:ext cx="4876800" cy="6283569"/>
          </a:xfrm>
          <a:prstGeom prst="rect">
            <a:avLst/>
          </a:prstGeom>
        </p:spPr>
      </p:pic>
      <p:sp>
        <p:nvSpPr>
          <p:cNvPr id="2" name="Arrow: Down 1">
            <a:extLst>
              <a:ext uri="{FF2B5EF4-FFF2-40B4-BE49-F238E27FC236}">
                <a16:creationId xmlns:a16="http://schemas.microsoft.com/office/drawing/2014/main" id="{370810C9-4542-4A76-BE6D-F16B20CE0FFA}"/>
              </a:ext>
            </a:extLst>
          </p:cNvPr>
          <p:cNvSpPr/>
          <p:nvPr/>
        </p:nvSpPr>
        <p:spPr>
          <a:xfrm>
            <a:off x="5599111" y="2057400"/>
            <a:ext cx="381000" cy="2362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3D2230-2D9C-41CD-9939-17C18B64E72E}"/>
              </a:ext>
            </a:extLst>
          </p:cNvPr>
          <p:cNvSpPr txBox="1"/>
          <p:nvPr/>
        </p:nvSpPr>
        <p:spPr>
          <a:xfrm>
            <a:off x="5351462" y="137599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F5847E-6797-4B0B-A39A-FFCC866ED241}"/>
              </a:ext>
            </a:extLst>
          </p:cNvPr>
          <p:cNvSpPr txBox="1"/>
          <p:nvPr/>
        </p:nvSpPr>
        <p:spPr>
          <a:xfrm>
            <a:off x="5465762" y="474334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99378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29" y="29817"/>
            <a:ext cx="3733800" cy="990600"/>
          </a:xfrm>
        </p:spPr>
        <p:txBody>
          <a:bodyPr/>
          <a:lstStyle/>
          <a:p>
            <a:r>
              <a:rPr lang="en-US" dirty="0"/>
              <a:t>Gentrification and criminalization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4FE7D11-1DF1-4B74-88AB-B549D61287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12" y="-457200"/>
            <a:ext cx="7320279" cy="754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78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4C9CE-99E1-49E1-9CF8-3FC575C8D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Detachment from law enforcement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DB1C6A6-FD8B-4381-A16F-BE90B91033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611" y="1828800"/>
            <a:ext cx="4220003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10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6524E-660E-47E7-B7F7-28DCE5C7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Breakout: What does gentrification bring?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2A8C0-A04D-4E09-9766-6355F8B3B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>
                <a:hlinkClick r:id="rId2"/>
              </a:rPr>
              <a:t>https://forms.gle/qMWjAoRLo7dqWbS3A</a:t>
            </a:r>
            <a:endParaRPr lang="en-US" sz="2800" dirty="0"/>
          </a:p>
          <a:p>
            <a:pPr marL="4572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488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DC877-D82D-4BD5-A7C2-A4E5A0C0D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Lance Freeman: Neighborhood Effects in a Changing ‘Hood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22660-96EC-4BEF-A0DA-25997353D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Harlem and Clinton Hill: both experienced gentrification</a:t>
            </a:r>
          </a:p>
          <a:p>
            <a:r>
              <a:rPr lang="en-US" dirty="0">
                <a:solidFill>
                  <a:schemeClr val="tx1"/>
                </a:solidFill>
              </a:rPr>
              <a:t>Disinvestment: Financial institutions not making loans, landlords not maintaining buildings, stores closing</a:t>
            </a:r>
          </a:p>
          <a:p>
            <a:r>
              <a:rPr lang="en-US" dirty="0">
                <a:solidFill>
                  <a:schemeClr val="tx1"/>
                </a:solidFill>
              </a:rPr>
              <a:t>Considering personal interactions between “gentry” and older residents</a:t>
            </a:r>
          </a:p>
          <a:p>
            <a:r>
              <a:rPr lang="en-US" dirty="0">
                <a:solidFill>
                  <a:schemeClr val="tx1"/>
                </a:solidFill>
              </a:rPr>
              <a:t>William Julius Wilson – the flight of the Black middle-class was destabilizing to ghetto neighborhoods, so they could not withstand economic deprivation</a:t>
            </a:r>
          </a:p>
          <a:p>
            <a:r>
              <a:rPr lang="en-US" dirty="0">
                <a:solidFill>
                  <a:schemeClr val="tx1"/>
                </a:solidFill>
              </a:rPr>
              <a:t>Everyone agrees: “concentrated poverty leads to deleterious consequences;” in other words, neighborhoods matter</a:t>
            </a:r>
          </a:p>
          <a:p>
            <a:r>
              <a:rPr lang="en-US" dirty="0">
                <a:solidFill>
                  <a:schemeClr val="tx1"/>
                </a:solidFill>
              </a:rPr>
              <a:t>Policy approach: deconcentrate poverty</a:t>
            </a:r>
          </a:p>
          <a:p>
            <a:r>
              <a:rPr lang="en-US" dirty="0">
                <a:solidFill>
                  <a:schemeClr val="tx1"/>
                </a:solidFill>
              </a:rPr>
              <a:t>That means either we move lower-income people to higher-income areas, or vice versa (this is gentrification)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87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22C25-2C8C-4041-8C4A-C03EBE46E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Neighborhood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4CECB-83F0-4FEA-8CB2-BEEA03A34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Peer effects</a:t>
            </a:r>
          </a:p>
          <a:p>
            <a:r>
              <a:rPr lang="en-US" dirty="0">
                <a:solidFill>
                  <a:schemeClr val="tx1"/>
                </a:solidFill>
              </a:rPr>
              <a:t>Behavioral norms (socialization) and collective efficacy: neighborhood can set norms for behavior, protect its turf from threats, and secure resources for the neighborhood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 poorer communities, we see less collective efficacy because “disadvantage breeds cynicism and instability and undermines cohesion”</a:t>
            </a:r>
          </a:p>
          <a:p>
            <a:r>
              <a:rPr lang="en-US" dirty="0">
                <a:solidFill>
                  <a:schemeClr val="tx1"/>
                </a:solidFill>
              </a:rPr>
              <a:t>Social ties</a:t>
            </a:r>
          </a:p>
          <a:p>
            <a:r>
              <a:rPr lang="en-US" dirty="0">
                <a:solidFill>
                  <a:schemeClr val="tx1"/>
                </a:solidFill>
              </a:rPr>
              <a:t>Institutional resources</a:t>
            </a:r>
          </a:p>
        </p:txBody>
      </p:sp>
    </p:spTree>
    <p:extLst>
      <p:ext uri="{BB962C8B-B14F-4D97-AF65-F5344CB8AC3E}">
        <p14:creationId xmlns:p14="http://schemas.microsoft.com/office/powerpoint/2010/main" val="54176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25DA-DD43-424F-848A-2B32AD845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Neighborhood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B9794-B3BD-4664-B837-3BCD9BF73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Social ties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Social capital: Ties that provide support and help us cope with everyday life (ties that help us get by)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Bridging ties: Ties that help us get ahead (doesn’t need to be intimate to matter)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Institutional resources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Institutions that provide services and amenities to a neighborhood</a:t>
            </a:r>
          </a:p>
        </p:txBody>
      </p:sp>
    </p:spTree>
    <p:extLst>
      <p:ext uri="{BB962C8B-B14F-4D97-AF65-F5344CB8AC3E}">
        <p14:creationId xmlns:p14="http://schemas.microsoft.com/office/powerpoint/2010/main" val="262675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2917C-D758-4B4E-8080-AB331553F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really the solution?</a:t>
            </a:r>
          </a:p>
        </p:txBody>
      </p:sp>
      <p:pic>
        <p:nvPicPr>
          <p:cNvPr id="4" name="Online Media 3" title="The Neighbourhood Effect - Paul Watt">
            <a:hlinkClick r:id="" action="ppaction://media"/>
            <a:extLst>
              <a:ext uri="{FF2B5EF4-FFF2-40B4-BE49-F238E27FC236}">
                <a16:creationId xmlns:a16="http://schemas.microsoft.com/office/drawing/2014/main" id="{95F58C82-5F55-49E8-B716-099B183F9FD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00213" y="1828800"/>
            <a:ext cx="7418387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7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A4745-16D9-4F11-9A0A-5779749FF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divisions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A3201-A334-474B-AD14-4526A6259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1828800"/>
            <a:ext cx="9601200" cy="46482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There may be benefits to adding middle-class residents to a neighborhood, but there are also costs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Costs: clashes over neighborhood norms, increased police harassment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Role model thesis is not so realistic and is paternalistic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Collective efficacy may or not be strengthened in gentrification (more likely if the goal is outside the neighborhood)</a:t>
            </a:r>
          </a:p>
          <a:p>
            <a:r>
              <a:rPr lang="en-US" sz="2400" dirty="0">
                <a:solidFill>
                  <a:schemeClr val="tx1"/>
                </a:solidFill>
              </a:rPr>
              <a:t>Weak social ties may be more beneficial</a:t>
            </a:r>
          </a:p>
          <a:p>
            <a:r>
              <a:rPr lang="en-US" sz="2400" dirty="0">
                <a:solidFill>
                  <a:schemeClr val="tx1"/>
                </a:solidFill>
              </a:rPr>
              <a:t>Most likely that gentrification will bring improvements to institutional resources that benefit everyone</a:t>
            </a:r>
          </a:p>
        </p:txBody>
      </p:sp>
    </p:spTree>
    <p:extLst>
      <p:ext uri="{BB962C8B-B14F-4D97-AF65-F5344CB8AC3E}">
        <p14:creationId xmlns:p14="http://schemas.microsoft.com/office/powerpoint/2010/main" val="20478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ED15-571E-4C5F-BC0D-EBD378EC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685800"/>
          </a:xfrm>
        </p:spPr>
        <p:txBody>
          <a:bodyPr/>
          <a:lstStyle/>
          <a:p>
            <a:r>
              <a:rPr lang="en-US" dirty="0"/>
              <a:t>Looking ahead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BB28450-01A2-49C6-A486-264B9B6196F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43496" y="1240766"/>
          <a:ext cx="10308716" cy="5181600"/>
        </p:xfrm>
        <a:graphic>
          <a:graphicData uri="http://schemas.openxmlformats.org/drawingml/2006/table">
            <a:tbl>
              <a:tblPr firstRow="1" firstCol="1" bandRow="1"/>
              <a:tblGrid>
                <a:gridCol w="2079116">
                  <a:extLst>
                    <a:ext uri="{9D8B030D-6E8A-4147-A177-3AD203B41FA5}">
                      <a16:colId xmlns:a16="http://schemas.microsoft.com/office/drawing/2014/main" val="723441848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3747221504"/>
                    </a:ext>
                  </a:extLst>
                </a:gridCol>
              </a:tblGrid>
              <a:tr h="405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Class session 14: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Th 3/18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Midterm exam review in Zoom class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158467"/>
                  </a:ext>
                </a:extLst>
              </a:tr>
              <a:tr h="1386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15: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 3/23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Midterm exam review in Zoom class, Part 2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midterm exam for CRJ 204 0501 will be released on Tuesday, March 23 at 9 pm. 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Midterm exam is DUE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on Thursday, March 25 by 9 pm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917871"/>
                  </a:ext>
                </a:extLst>
              </a:tr>
              <a:tr h="20797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16: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 3/25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Urban inequality - Do Broken Windows lead to more crime?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READ: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Sampson, R. J., &amp; Raudenbush, S. W. (2001). </a:t>
                      </a:r>
                      <a:r>
                        <a:rPr lang="en-US" sz="2000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Disorder in urban neighborhoods: Does</a:t>
                      </a:r>
                      <a:r>
                        <a:rPr lang="en-US" sz="20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it lead to crime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(pp. 1-6). US Department of Justice, Office of Justice Programs, National Institute of Justice.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Reminder 1: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Neighborhood Assignment 2 is due on Tu 4/6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Reminder 2: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Midterm exam is due at 9 pm tonight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40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00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2D0870B-5333-4B89-B14A-85A8EA464D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contrast presentation (widescreen)</Template>
  <TotalTime>0</TotalTime>
  <Words>931</Words>
  <Application>Microsoft Office PowerPoint</Application>
  <PresentationFormat>Custom</PresentationFormat>
  <Paragraphs>99</Paragraphs>
  <Slides>14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Franklin Gothic Medium</vt:lpstr>
      <vt:lpstr>Business Contrast 16x9</vt:lpstr>
      <vt:lpstr>CRJ 204 1700:  Criminal Justice and the Urban Community</vt:lpstr>
      <vt:lpstr>AGENDA: Tuesday, March 16, 2021</vt:lpstr>
      <vt:lpstr>Looking ahead</vt:lpstr>
      <vt:lpstr>What is gentrification?</vt:lpstr>
      <vt:lpstr>PowerPoint Presentation</vt:lpstr>
      <vt:lpstr>Gentrification and criminalization</vt:lpstr>
      <vt:lpstr>Detachment from law enforcement</vt:lpstr>
      <vt:lpstr>Breakout: What does gentrification bring?</vt:lpstr>
      <vt:lpstr>Lance Freeman: Neighborhood Effects in a Changing ‘Hood</vt:lpstr>
      <vt:lpstr>Neighborhood effects</vt:lpstr>
      <vt:lpstr>Neighborhood effects</vt:lpstr>
      <vt:lpstr>Is this really the solution?</vt:lpstr>
      <vt:lpstr>Class divisions matter</vt:lpstr>
      <vt:lpstr>Looking ahead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2015-01-14T15:33:44Z</dcterms:created>
  <dcterms:modified xsi:type="dcterms:W3CDTF">2021-07-21T18:04:54Z</dcterms:modified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