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handoutMasterIdLst>
    <p:handoutMasterId r:id="rId18"/>
  </p:handoutMasterIdLst>
  <p:sldIdLst>
    <p:sldId id="256" r:id="rId3"/>
    <p:sldId id="265" r:id="rId4"/>
    <p:sldId id="312" r:id="rId5"/>
    <p:sldId id="363" r:id="rId6"/>
    <p:sldId id="362" r:id="rId7"/>
    <p:sldId id="347" r:id="rId8"/>
    <p:sldId id="349" r:id="rId9"/>
    <p:sldId id="328" r:id="rId10"/>
    <p:sldId id="337" r:id="rId11"/>
    <p:sldId id="352" r:id="rId12"/>
    <p:sldId id="348" r:id="rId13"/>
    <p:sldId id="360" r:id="rId14"/>
    <p:sldId id="361" r:id="rId15"/>
    <p:sldId id="364" r:id="rId16"/>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70866" autoAdjust="0"/>
  </p:normalViewPr>
  <p:slideViewPr>
    <p:cSldViewPr showGuides="1">
      <p:cViewPr varScale="1">
        <p:scale>
          <a:sx n="56" d="100"/>
          <a:sy n="56" d="100"/>
        </p:scale>
        <p:origin x="1386" y="7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7/21/2021</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7/21/2021</a:t>
            </a:fld>
            <a:endParaRPr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3183189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18735931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7/21/2021</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7/21/2021</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7/21/2021</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7/21/2021</a:t>
            </a:fld>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JYxTzsabkH8"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nitiatejustice.org/" TargetMode="External"/><Relationship Id="rId2" Type="http://schemas.openxmlformats.org/officeDocument/2006/relationships/hyperlink" Target="https://www.successstoriesprogram.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player.vimeo.com/video/36099251?app_id=122963"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forms.gle/4h5db1LTt8bg2HiY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2" y="34036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4" name="Picture 3">
            <a:extLst>
              <a:ext uri="{FF2B5EF4-FFF2-40B4-BE49-F238E27FC236}">
                <a16:creationId xmlns:a16="http://schemas.microsoft.com/office/drawing/2014/main" id="{52B9D2CC-608C-4E71-8906-AFF36FA7B32F}"/>
              </a:ext>
            </a:extLst>
          </p:cNvPr>
          <p:cNvPicPr>
            <a:picLocks noChangeAspect="1"/>
          </p:cNvPicPr>
          <p:nvPr/>
        </p:nvPicPr>
        <p:blipFill>
          <a:blip r:embed="rId3"/>
          <a:stretch>
            <a:fillRect/>
          </a:stretch>
        </p:blipFill>
        <p:spPr>
          <a:xfrm>
            <a:off x="9142412" y="2792947"/>
            <a:ext cx="2469094" cy="865707"/>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065212" y="533400"/>
            <a:ext cx="8686801" cy="1066800"/>
          </a:xfrm>
        </p:spPr>
        <p:txBody>
          <a:bodyPr>
            <a:normAutofit/>
          </a:bodyPr>
          <a:lstStyle/>
          <a:p>
            <a:r>
              <a:rPr lang="en-US" dirty="0">
                <a:solidFill>
                  <a:schemeClr val="tx2"/>
                </a:solidFill>
              </a:rPr>
              <a:t>AGENDA: Thursday, March 4, 2021</a:t>
            </a:r>
          </a:p>
        </p:txBody>
      </p:sp>
      <p:sp>
        <p:nvSpPr>
          <p:cNvPr id="14" name="Content Placeholder 13"/>
          <p:cNvSpPr>
            <a:spLocks noGrp="1"/>
          </p:cNvSpPr>
          <p:nvPr>
            <p:ph idx="1"/>
          </p:nvPr>
        </p:nvSpPr>
        <p:spPr>
          <a:xfrm>
            <a:off x="1065212" y="1752600"/>
            <a:ext cx="9982200" cy="4572000"/>
          </a:xfrm>
        </p:spPr>
        <p:txBody>
          <a:bodyPr>
            <a:noAutofit/>
          </a:bodyPr>
          <a:lstStyle/>
          <a:p>
            <a:pPr marL="0" indent="0">
              <a:spcBef>
                <a:spcPts val="0"/>
              </a:spcBef>
              <a:buNone/>
            </a:pPr>
            <a:r>
              <a:rPr lang="en-US" sz="2800" b="1" dirty="0">
                <a:solidFill>
                  <a:schemeClr val="tx1"/>
                </a:solidFill>
              </a:rPr>
              <a:t>Understanding disparities: Gender in neighborhoods</a:t>
            </a:r>
          </a:p>
          <a:p>
            <a:pPr marL="342900" indent="-342900">
              <a:spcBef>
                <a:spcPts val="0"/>
              </a:spcBef>
            </a:pPr>
            <a:endParaRPr lang="en-US" sz="2800" b="1" dirty="0">
              <a:solidFill>
                <a:srgbClr val="000000"/>
              </a:solidFill>
            </a:endParaRPr>
          </a:p>
          <a:p>
            <a:pPr marL="342900" indent="-342900">
              <a:spcBef>
                <a:spcPts val="0"/>
              </a:spcBef>
            </a:pPr>
            <a:r>
              <a:rPr lang="en-US" sz="2800" b="1" dirty="0">
                <a:solidFill>
                  <a:srgbClr val="000000"/>
                </a:solidFill>
              </a:rPr>
              <a:t>Special guest: Richie Reseda, Success Stories </a:t>
            </a:r>
          </a:p>
          <a:p>
            <a:pPr marL="342900" indent="-342900">
              <a:spcBef>
                <a:spcPts val="0"/>
              </a:spcBef>
            </a:pPr>
            <a:endParaRPr lang="en-US" sz="2800" b="1" dirty="0">
              <a:solidFill>
                <a:srgbClr val="000000"/>
              </a:solidFill>
            </a:endParaRPr>
          </a:p>
          <a:p>
            <a:pPr marL="342900" indent="-342900">
              <a:spcBef>
                <a:spcPts val="0"/>
              </a:spcBef>
            </a:pPr>
            <a:r>
              <a:rPr lang="en-US" sz="2800" b="1" dirty="0">
                <a:solidFill>
                  <a:srgbClr val="000000"/>
                </a:solidFill>
              </a:rPr>
              <a:t>Materials for today:</a:t>
            </a:r>
          </a:p>
          <a:p>
            <a:pPr marL="342900" indent="-342900">
              <a:spcBef>
                <a:spcPts val="0"/>
              </a:spcBef>
            </a:pPr>
            <a:r>
              <a:rPr lang="en-US" sz="2800" b="1" dirty="0">
                <a:solidFill>
                  <a:srgbClr val="000000"/>
                </a:solidFill>
              </a:rPr>
              <a:t>Feminist on </a:t>
            </a:r>
            <a:r>
              <a:rPr lang="en-US" sz="2800" b="1" dirty="0" err="1">
                <a:solidFill>
                  <a:srgbClr val="000000"/>
                </a:solidFill>
              </a:rPr>
              <a:t>CellBlock</a:t>
            </a:r>
            <a:r>
              <a:rPr lang="en-US" sz="2800" b="1" dirty="0">
                <a:solidFill>
                  <a:srgbClr val="000000"/>
                </a:solidFill>
              </a:rPr>
              <a:t> Y: </a:t>
            </a:r>
            <a:r>
              <a:rPr lang="en-US" sz="2800" b="1" dirty="0">
                <a:solidFill>
                  <a:srgbClr val="000000"/>
                </a:solidFill>
                <a:hlinkClick r:id="rId3"/>
              </a:rPr>
              <a:t>https://youtu.be/JYxTzsabkH8</a:t>
            </a:r>
            <a:endParaRPr lang="en-US" sz="2800" b="1" dirty="0">
              <a:solidFill>
                <a:srgbClr val="000000"/>
              </a:solidFill>
            </a:endParaRPr>
          </a:p>
          <a:p>
            <a:pPr marL="342900" indent="-342900">
              <a:spcBef>
                <a:spcPts val="0"/>
              </a:spcBef>
            </a:pPr>
            <a:r>
              <a:rPr lang="en-US" sz="2800" dirty="0">
                <a:solidFill>
                  <a:srgbClr val="000000"/>
                </a:solidFill>
                <a:effectLst/>
                <a:ea typeface="Times New Roman" panose="02020603050405020304" pitchFamily="18" charset="0"/>
              </a:rPr>
              <a:t>Rios, V. (2011). Preface and Chapter 1. </a:t>
            </a:r>
            <a:r>
              <a:rPr lang="en-US" sz="2800" i="1" dirty="0">
                <a:solidFill>
                  <a:srgbClr val="000000"/>
                </a:solidFill>
                <a:effectLst/>
                <a:ea typeface="Times New Roman" panose="02020603050405020304" pitchFamily="18" charset="0"/>
              </a:rPr>
              <a:t>Punished: Policing the lives of Black and Latino boys </a:t>
            </a:r>
            <a:r>
              <a:rPr lang="en-US" sz="2800" dirty="0">
                <a:solidFill>
                  <a:srgbClr val="000000"/>
                </a:solidFill>
                <a:effectLst/>
                <a:ea typeface="Times New Roman" panose="02020603050405020304" pitchFamily="18" charset="0"/>
              </a:rPr>
              <a:t>(pp. vii to 23). New York, NY: NYU Press.</a:t>
            </a:r>
            <a:r>
              <a:rPr lang="en-US" sz="2800" b="1" dirty="0">
                <a:solidFill>
                  <a:srgbClr val="000000"/>
                </a:solidFill>
                <a:effectLst/>
                <a:ea typeface="Times New Roman" panose="02020603050405020304" pitchFamily="18" charset="0"/>
              </a:rPr>
              <a:t> </a:t>
            </a:r>
          </a:p>
          <a:p>
            <a:pPr marL="342900" indent="-342900">
              <a:spcBef>
                <a:spcPts val="0"/>
              </a:spcBef>
            </a:pPr>
            <a:endParaRPr lang="en-US" sz="2800" b="1" dirty="0">
              <a:solidFill>
                <a:schemeClr val="tx1"/>
              </a:solidFill>
            </a:endParaRPr>
          </a:p>
          <a:p>
            <a:pPr marL="342900" indent="-342900">
              <a:spcBef>
                <a:spcPts val="0"/>
              </a:spcBef>
            </a:pPr>
            <a:r>
              <a:rPr lang="en-US" sz="2800" b="1" dirty="0">
                <a:solidFill>
                  <a:schemeClr val="tx1"/>
                </a:solidFill>
              </a:rPr>
              <a:t>Looking ahead</a:t>
            </a:r>
            <a:endParaRPr lang="en-US" sz="2800" b="1" dirty="0">
              <a:effectLst/>
              <a:ea typeface="Times New Roman" panose="02020603050405020304" pitchFamily="18" charset="0"/>
            </a:endParaRPr>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D40D-8019-4BC2-9ECA-6C70271E283E}"/>
              </a:ext>
            </a:extLst>
          </p:cNvPr>
          <p:cNvSpPr>
            <a:spLocks noGrp="1"/>
          </p:cNvSpPr>
          <p:nvPr>
            <p:ph type="title"/>
          </p:nvPr>
        </p:nvSpPr>
        <p:spPr>
          <a:xfrm>
            <a:off x="912812" y="381000"/>
            <a:ext cx="8686801" cy="1066800"/>
          </a:xfrm>
        </p:spPr>
        <p:txBody>
          <a:bodyPr/>
          <a:lstStyle/>
          <a:p>
            <a:r>
              <a:rPr lang="en-US" dirty="0"/>
              <a:t>Looking ahead</a:t>
            </a:r>
          </a:p>
        </p:txBody>
      </p:sp>
      <p:graphicFrame>
        <p:nvGraphicFramePr>
          <p:cNvPr id="6" name="Content Placeholder 5">
            <a:extLst>
              <a:ext uri="{FF2B5EF4-FFF2-40B4-BE49-F238E27FC236}">
                <a16:creationId xmlns:a16="http://schemas.microsoft.com/office/drawing/2014/main" id="{6ADE1B3E-950C-4413-9792-66F8AFFE4AD3}"/>
              </a:ext>
            </a:extLst>
          </p:cNvPr>
          <p:cNvGraphicFramePr>
            <a:graphicFrameLocks noGrp="1"/>
          </p:cNvGraphicFramePr>
          <p:nvPr>
            <p:ph idx="1"/>
            <p:extLst>
              <p:ext uri="{D42A27DB-BD31-4B8C-83A1-F6EECF244321}">
                <p14:modId xmlns:p14="http://schemas.microsoft.com/office/powerpoint/2010/main" val="4034075283"/>
              </p:ext>
            </p:extLst>
          </p:nvPr>
        </p:nvGraphicFramePr>
        <p:xfrm>
          <a:off x="1065212" y="1676400"/>
          <a:ext cx="9601200" cy="3657600"/>
        </p:xfrm>
        <a:graphic>
          <a:graphicData uri="http://schemas.openxmlformats.org/drawingml/2006/table">
            <a:tbl>
              <a:tblPr firstRow="1" firstCol="1" bandRow="1"/>
              <a:tblGrid>
                <a:gridCol w="2022013">
                  <a:extLst>
                    <a:ext uri="{9D8B030D-6E8A-4147-A177-3AD203B41FA5}">
                      <a16:colId xmlns:a16="http://schemas.microsoft.com/office/drawing/2014/main" val="2656330771"/>
                    </a:ext>
                  </a:extLst>
                </a:gridCol>
                <a:gridCol w="7579187">
                  <a:extLst>
                    <a:ext uri="{9D8B030D-6E8A-4147-A177-3AD203B41FA5}">
                      <a16:colId xmlns:a16="http://schemas.microsoft.com/office/drawing/2014/main" val="564142053"/>
                    </a:ext>
                  </a:extLst>
                </a:gridCol>
              </a:tblGrid>
              <a:tr h="742315">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Class session 11:</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Tu 3/9</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“Dangerous” neighborhoods and White Flight</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READ: </a:t>
                      </a:r>
                      <a:endParaRPr lang="en-US" sz="2000" dirty="0">
                        <a:effectLst/>
                        <a:latin typeface="+mn-lt"/>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US" sz="2000" dirty="0">
                          <a:effectLst/>
                          <a:latin typeface="+mn-lt"/>
                          <a:ea typeface="Times New Roman" panose="02020603050405020304" pitchFamily="18" charset="0"/>
                          <a:cs typeface="Arial" panose="020B0604020202020204" pitchFamily="34" charset="0"/>
                        </a:rPr>
                        <a:t>Lurie, Stephen. “There's No Such Thing as a Dangerous Neighborhood.” </a:t>
                      </a:r>
                      <a:r>
                        <a:rPr lang="en-US" sz="2000" i="1" dirty="0">
                          <a:effectLst/>
                          <a:latin typeface="+mn-lt"/>
                          <a:ea typeface="Times New Roman" panose="02020603050405020304" pitchFamily="18" charset="0"/>
                          <a:cs typeface="Arial" panose="020B0604020202020204" pitchFamily="34" charset="0"/>
                        </a:rPr>
                        <a:t>Bloomberg CityLab</a:t>
                      </a:r>
                      <a:r>
                        <a:rPr lang="en-US" sz="2000" dirty="0">
                          <a:effectLst/>
                          <a:latin typeface="+mn-lt"/>
                          <a:ea typeface="Times New Roman" panose="02020603050405020304" pitchFamily="18" charset="0"/>
                          <a:cs typeface="Arial" panose="020B0604020202020204" pitchFamily="34" charset="0"/>
                        </a:rPr>
                        <a:t>, Bloomberg, 25 Feb. 2019.</a:t>
                      </a:r>
                    </a:p>
                    <a:p>
                      <a:pPr marL="342900" marR="0" lvl="0" indent="-342900">
                        <a:spcBef>
                          <a:spcPts val="0"/>
                        </a:spcBef>
                        <a:spcAft>
                          <a:spcPts val="0"/>
                        </a:spcAft>
                        <a:buFont typeface="+mj-lt"/>
                        <a:buAutoNum type="arabicPeriod"/>
                      </a:pPr>
                      <a:r>
                        <a:rPr lang="en-US" sz="2000" dirty="0">
                          <a:solidFill>
                            <a:srgbClr val="202122"/>
                          </a:solidFill>
                          <a:effectLst/>
                          <a:latin typeface="+mn-lt"/>
                          <a:ea typeface="Times New Roman" panose="02020603050405020304" pitchFamily="18" charset="0"/>
                          <a:cs typeface="Arial" panose="020B0604020202020204" pitchFamily="34" charset="0"/>
                        </a:rPr>
                        <a:t>"White flight." </a:t>
                      </a:r>
                      <a:r>
                        <a:rPr lang="en-US" sz="2000" i="1" dirty="0">
                          <a:solidFill>
                            <a:srgbClr val="202122"/>
                          </a:solidFill>
                          <a:effectLst/>
                          <a:latin typeface="+mn-lt"/>
                          <a:ea typeface="Times New Roman" panose="02020603050405020304" pitchFamily="18" charset="0"/>
                          <a:cs typeface="Arial" panose="020B0604020202020204" pitchFamily="34" charset="0"/>
                        </a:rPr>
                        <a:t>Wikipedia, The Free Encyclopedia</a:t>
                      </a:r>
                      <a:r>
                        <a:rPr lang="en-US" sz="2000" dirty="0">
                          <a:solidFill>
                            <a:srgbClr val="202122"/>
                          </a:solidFill>
                          <a:effectLst/>
                          <a:latin typeface="+mn-lt"/>
                          <a:ea typeface="Times New Roman" panose="02020603050405020304" pitchFamily="18" charset="0"/>
                          <a:cs typeface="Arial" panose="020B0604020202020204" pitchFamily="34" charset="0"/>
                        </a:rPr>
                        <a:t>. Wikipedia, The Free Encyclopedia, 28 Jan. 2021. Web. 1 Feb. 2021.</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9270788"/>
                  </a:ext>
                </a:extLst>
              </a:tr>
              <a:tr h="742315">
                <a:tc>
                  <a:txBody>
                    <a:bodyPr/>
                    <a:lstStyle/>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Class session 12:</a:t>
                      </a:r>
                      <a:endParaRPr lang="en-US" sz="200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 </a:t>
                      </a:r>
                      <a:br>
                        <a:rPr lang="en-US" sz="2000" b="1">
                          <a:solidFill>
                            <a:srgbClr val="000000"/>
                          </a:solidFill>
                          <a:effectLst/>
                          <a:latin typeface="+mn-lt"/>
                          <a:ea typeface="Times New Roman" panose="02020603050405020304" pitchFamily="18" charset="0"/>
                          <a:cs typeface="Arial" panose="020B0604020202020204" pitchFamily="34" charset="0"/>
                        </a:rPr>
                      </a:br>
                      <a:r>
                        <a:rPr lang="en-US" sz="2000" b="1">
                          <a:solidFill>
                            <a:srgbClr val="000000"/>
                          </a:solidFill>
                          <a:effectLst/>
                          <a:latin typeface="+mn-lt"/>
                          <a:ea typeface="Times New Roman" panose="02020603050405020304" pitchFamily="18" charset="0"/>
                          <a:cs typeface="Arial" panose="020B0604020202020204" pitchFamily="34" charset="0"/>
                        </a:rPr>
                        <a:t>Th 3/11</a:t>
                      </a:r>
                      <a:endParaRPr lang="en-US" sz="2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Neighborhood research assignment 1 &amp; 2 review in class</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dirty="0">
                          <a:solidFill>
                            <a:srgbClr val="000000"/>
                          </a:solidFill>
                          <a:effectLst/>
                          <a:latin typeface="+mn-lt"/>
                          <a:ea typeface="Times New Roman" panose="02020603050405020304" pitchFamily="18" charset="0"/>
                          <a:cs typeface="Arial" panose="020B0604020202020204" pitchFamily="34" charset="0"/>
                        </a:rPr>
                        <a:t>Review returned neighborhood assignment 1 and distribute neighborhood assignment 2: Researching Community District needs and community health indicators</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6305531"/>
                  </a:ext>
                </a:extLst>
              </a:tr>
            </a:tbl>
          </a:graphicData>
        </a:graphic>
      </p:graphicFrame>
    </p:spTree>
    <p:extLst>
      <p:ext uri="{BB962C8B-B14F-4D97-AF65-F5344CB8AC3E}">
        <p14:creationId xmlns:p14="http://schemas.microsoft.com/office/powerpoint/2010/main" val="402889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E54C-2292-4C38-B192-996C2640844B}"/>
              </a:ext>
            </a:extLst>
          </p:cNvPr>
          <p:cNvSpPr>
            <a:spLocks noGrp="1"/>
          </p:cNvSpPr>
          <p:nvPr>
            <p:ph type="title"/>
          </p:nvPr>
        </p:nvSpPr>
        <p:spPr/>
        <p:txBody>
          <a:bodyPr/>
          <a:lstStyle/>
          <a:p>
            <a:r>
              <a:rPr lang="en-US" dirty="0"/>
              <a:t>Guest: Richie Reseda</a:t>
            </a:r>
          </a:p>
        </p:txBody>
      </p:sp>
      <p:sp>
        <p:nvSpPr>
          <p:cNvPr id="3" name="Content Placeholder 2">
            <a:extLst>
              <a:ext uri="{FF2B5EF4-FFF2-40B4-BE49-F238E27FC236}">
                <a16:creationId xmlns:a16="http://schemas.microsoft.com/office/drawing/2014/main" id="{0C652E28-2FE3-4332-B5E8-03959180A748}"/>
              </a:ext>
            </a:extLst>
          </p:cNvPr>
          <p:cNvSpPr>
            <a:spLocks noGrp="1"/>
          </p:cNvSpPr>
          <p:nvPr>
            <p:ph idx="1"/>
          </p:nvPr>
        </p:nvSpPr>
        <p:spPr/>
        <p:txBody>
          <a:bodyPr>
            <a:normAutofit/>
          </a:bodyPr>
          <a:lstStyle/>
          <a:p>
            <a:pPr marL="45720" indent="0">
              <a:buNone/>
            </a:pPr>
            <a:r>
              <a:rPr lang="en-US" b="0" i="0" dirty="0">
                <a:solidFill>
                  <a:schemeClr val="tx1"/>
                </a:solidFill>
                <a:effectLst/>
              </a:rPr>
              <a:t>Abolitionist-feminist organizer, hip hop artist, and producer</a:t>
            </a:r>
            <a:endParaRPr lang="en-US" dirty="0">
              <a:solidFill>
                <a:schemeClr val="tx1"/>
              </a:solidFill>
            </a:endParaRPr>
          </a:p>
          <a:p>
            <a:pPr marL="45720" indent="0">
              <a:buNone/>
            </a:pPr>
            <a:r>
              <a:rPr lang="en-US" b="1" dirty="0">
                <a:solidFill>
                  <a:schemeClr val="tx1"/>
                </a:solidFill>
              </a:rPr>
              <a:t>Success Stories: </a:t>
            </a:r>
            <a:r>
              <a:rPr lang="en-US" dirty="0">
                <a:solidFill>
                  <a:schemeClr val="tx1"/>
                </a:solidFill>
                <a:hlinkClick r:id="rId2"/>
              </a:rPr>
              <a:t>https://www.successstoriesprogram.org/</a:t>
            </a:r>
            <a:endParaRPr lang="en-US" dirty="0">
              <a:solidFill>
                <a:schemeClr val="tx1"/>
              </a:solidFill>
            </a:endParaRPr>
          </a:p>
          <a:p>
            <a:pPr algn="just" fontAlgn="base"/>
            <a:r>
              <a:rPr lang="en-US" b="0" i="0" dirty="0">
                <a:solidFill>
                  <a:schemeClr val="tx1"/>
                </a:solidFill>
                <a:effectLst/>
              </a:rPr>
              <a:t>Success Stories was cofounded by two incarcerated young men, Charles Berry and Richie "Reseda" Edmond-Vargas at the California Training Facility prison in 2014. It was completely developed and ran by incarcerated people there and still is to this day. </a:t>
            </a:r>
          </a:p>
          <a:p>
            <a:pPr marL="45720" indent="0" algn="just" fontAlgn="base">
              <a:buNone/>
            </a:pPr>
            <a:r>
              <a:rPr lang="en-US" b="1" dirty="0">
                <a:solidFill>
                  <a:schemeClr val="tx1"/>
                </a:solidFill>
              </a:rPr>
              <a:t>Initiate Justice</a:t>
            </a:r>
            <a:r>
              <a:rPr lang="en-US" dirty="0">
                <a:solidFill>
                  <a:schemeClr val="tx1"/>
                </a:solidFill>
              </a:rPr>
              <a:t>: </a:t>
            </a:r>
            <a:r>
              <a:rPr lang="en-US" dirty="0">
                <a:solidFill>
                  <a:schemeClr val="tx1"/>
                </a:solidFill>
                <a:hlinkClick r:id="rId3">
                  <a:extLst>
                    <a:ext uri="{A12FA001-AC4F-418D-AE19-62706E023703}">
                      <ahyp:hlinkClr xmlns:ahyp="http://schemas.microsoft.com/office/drawing/2018/hyperlinkcolor" val="tx"/>
                    </a:ext>
                  </a:extLst>
                </a:hlinkClick>
              </a:rPr>
              <a:t>https://www.initiatejustice.org/</a:t>
            </a:r>
            <a:endParaRPr lang="en-US" dirty="0">
              <a:solidFill>
                <a:schemeClr val="tx1"/>
              </a:solidFill>
            </a:endParaRPr>
          </a:p>
          <a:p>
            <a:pPr algn="just" fontAlgn="base"/>
            <a:r>
              <a:rPr lang="en-US" dirty="0">
                <a:solidFill>
                  <a:schemeClr val="tx1"/>
                </a:solidFill>
              </a:rPr>
              <a:t>Our mission is to end mass incarceration by activating the political power of the people it directly impacts. We organize our members, inside and outside of prisons, to advocate for their freedom and change criminal justice policy in California.</a:t>
            </a:r>
          </a:p>
          <a:p>
            <a:pPr algn="just" fontAlgn="base"/>
            <a:endParaRPr lang="en-US" b="0" i="0" dirty="0">
              <a:solidFill>
                <a:schemeClr val="tx1"/>
              </a:solidFill>
              <a:effectLst/>
            </a:endParaRPr>
          </a:p>
        </p:txBody>
      </p:sp>
    </p:spTree>
    <p:extLst>
      <p:ext uri="{BB962C8B-B14F-4D97-AF65-F5344CB8AC3E}">
        <p14:creationId xmlns:p14="http://schemas.microsoft.com/office/powerpoint/2010/main" val="390901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1B5A-CBFE-41B9-9404-43D477CD8184}"/>
              </a:ext>
            </a:extLst>
          </p:cNvPr>
          <p:cNvSpPr>
            <a:spLocks noGrp="1"/>
          </p:cNvSpPr>
          <p:nvPr>
            <p:ph type="title"/>
          </p:nvPr>
        </p:nvSpPr>
        <p:spPr/>
        <p:txBody>
          <a:bodyPr/>
          <a:lstStyle/>
          <a:p>
            <a:r>
              <a:rPr lang="en-US" dirty="0"/>
              <a:t>Patriarchy &amp; toxic masculinity</a:t>
            </a:r>
          </a:p>
        </p:txBody>
      </p:sp>
      <p:sp>
        <p:nvSpPr>
          <p:cNvPr id="3" name="Content Placeholder 2">
            <a:extLst>
              <a:ext uri="{FF2B5EF4-FFF2-40B4-BE49-F238E27FC236}">
                <a16:creationId xmlns:a16="http://schemas.microsoft.com/office/drawing/2014/main" id="{2918CB23-8423-4C1A-B010-65239BD51CDC}"/>
              </a:ext>
            </a:extLst>
          </p:cNvPr>
          <p:cNvSpPr>
            <a:spLocks noGrp="1"/>
          </p:cNvSpPr>
          <p:nvPr>
            <p:ph idx="1"/>
          </p:nvPr>
        </p:nvSpPr>
        <p:spPr/>
        <p:txBody>
          <a:bodyPr>
            <a:normAutofit/>
          </a:bodyPr>
          <a:lstStyle/>
          <a:p>
            <a:pPr algn="l" fontAlgn="base"/>
            <a:r>
              <a:rPr lang="en-US" b="0" i="0" dirty="0">
                <a:solidFill>
                  <a:schemeClr val="tx1"/>
                </a:solidFill>
                <a:effectLst/>
              </a:rPr>
              <a:t>“Patriarchy is political-social system that insists that males are inherently dominating, superior to everything and everyone deemed weak, especially females, and endowed with the right to dominate and rule over the weak and to maintain that dominance through various forms of psychological terrorism and violence.”</a:t>
            </a:r>
          </a:p>
          <a:p>
            <a:pPr algn="l" fontAlgn="base"/>
            <a:r>
              <a:rPr lang="en-US" b="0" i="0" dirty="0">
                <a:solidFill>
                  <a:schemeClr val="tx1"/>
                </a:solidFill>
                <a:effectLst/>
              </a:rPr>
              <a:t>In other words, patriarchy is a social and political system that gives men privileges, which result from a socialization process that teaches people heterosexual men are superior to women and all non-heterosexual men. Sexism is a consequence and symptom of a society that practices patriarchy.</a:t>
            </a:r>
          </a:p>
          <a:p>
            <a:r>
              <a:rPr lang="en-US" dirty="0">
                <a:solidFill>
                  <a:schemeClr val="tx1"/>
                </a:solidFill>
              </a:rPr>
              <a:t>Toxic masculinity: Violence, objectifying women, money</a:t>
            </a:r>
          </a:p>
        </p:txBody>
      </p:sp>
    </p:spTree>
    <p:extLst>
      <p:ext uri="{BB962C8B-B14F-4D97-AF65-F5344CB8AC3E}">
        <p14:creationId xmlns:p14="http://schemas.microsoft.com/office/powerpoint/2010/main" val="2270502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Where were we?</a:t>
            </a:r>
            <a:br>
              <a:rPr lang="en-US" dirty="0"/>
            </a:br>
            <a:r>
              <a:rPr lang="en-US" dirty="0"/>
              <a:t>Disproportionality and disparity: Gender</a:t>
            </a:r>
          </a:p>
        </p:txBody>
      </p:sp>
      <p:sp>
        <p:nvSpPr>
          <p:cNvPr id="3" name="Content Placeholder 2"/>
          <p:cNvSpPr>
            <a:spLocks noGrp="1"/>
          </p:cNvSpPr>
          <p:nvPr>
            <p:ph idx="1"/>
          </p:nvPr>
        </p:nvSpPr>
        <p:spPr/>
        <p:txBody>
          <a:bodyPr>
            <a:normAutofit fontScale="92500" lnSpcReduction="10000"/>
          </a:bodyPr>
          <a:lstStyle/>
          <a:p>
            <a:pPr marL="45720" indent="0">
              <a:buNone/>
            </a:pPr>
            <a:r>
              <a:rPr lang="en-US" dirty="0">
                <a:solidFill>
                  <a:schemeClr val="tx1"/>
                </a:solidFill>
              </a:rPr>
              <a:t>MILLER:</a:t>
            </a:r>
          </a:p>
          <a:p>
            <a:r>
              <a:rPr lang="en-US" dirty="0">
                <a:solidFill>
                  <a:schemeClr val="tx1"/>
                </a:solidFill>
              </a:rPr>
              <a:t>Neighborhoods are a major feature of social life for youth in disadvantaged communities</a:t>
            </a:r>
          </a:p>
          <a:p>
            <a:r>
              <a:rPr lang="en-US" dirty="0">
                <a:solidFill>
                  <a:schemeClr val="tx1"/>
                </a:solidFill>
              </a:rPr>
              <a:t>African American young women are more likely to be victimized by people they know (in neighborhoods of extreme disadvantage; it is the disadvantage, not the individual people); these neighborhoods are socially isolated and don’t develop collective efficacy</a:t>
            </a:r>
          </a:p>
          <a:p>
            <a:r>
              <a:rPr lang="en-US" dirty="0">
                <a:solidFill>
                  <a:schemeClr val="tx1"/>
                </a:solidFill>
              </a:rPr>
              <a:t>Public spaces are male-dominated</a:t>
            </a:r>
          </a:p>
          <a:p>
            <a:r>
              <a:rPr lang="en-US" dirty="0">
                <a:solidFill>
                  <a:schemeClr val="tx1"/>
                </a:solidFill>
              </a:rPr>
              <a:t>Three facets of violence against women:</a:t>
            </a:r>
          </a:p>
          <a:p>
            <a:pPr lvl="1"/>
            <a:r>
              <a:rPr lang="en-US" dirty="0">
                <a:solidFill>
                  <a:schemeClr val="tx1"/>
                </a:solidFill>
              </a:rPr>
              <a:t>Exposure to public incidents of physical violence against women</a:t>
            </a:r>
          </a:p>
          <a:p>
            <a:pPr lvl="1"/>
            <a:r>
              <a:rPr lang="en-US" dirty="0">
                <a:solidFill>
                  <a:schemeClr val="tx1"/>
                </a:solidFill>
              </a:rPr>
              <a:t>Widespread sexual harassment in neighborhoods</a:t>
            </a:r>
          </a:p>
          <a:p>
            <a:pPr lvl="1"/>
            <a:r>
              <a:rPr lang="en-US" dirty="0">
                <a:solidFill>
                  <a:schemeClr val="tx1"/>
                </a:solidFill>
              </a:rPr>
              <a:t>Sexual assault and coercion</a:t>
            </a:r>
          </a:p>
          <a:p>
            <a:pPr marL="365760" lvl="1" indent="0">
              <a:buNone/>
            </a:pPr>
            <a:endParaRPr lang="en-US" dirty="0">
              <a:solidFill>
                <a:schemeClr val="tx1"/>
              </a:solidFill>
            </a:endParaRPr>
          </a:p>
        </p:txBody>
      </p:sp>
    </p:spTree>
    <p:extLst>
      <p:ext uri="{BB962C8B-B14F-4D97-AF65-F5344CB8AC3E}">
        <p14:creationId xmlns:p14="http://schemas.microsoft.com/office/powerpoint/2010/main" val="170342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Responses to violence, harassment and assault</a:t>
            </a:r>
          </a:p>
        </p:txBody>
      </p:sp>
      <p:sp>
        <p:nvSpPr>
          <p:cNvPr id="3" name="Content Placeholder 2"/>
          <p:cNvSpPr>
            <a:spLocks noGrp="1"/>
          </p:cNvSpPr>
          <p:nvPr>
            <p:ph idx="1"/>
          </p:nvPr>
        </p:nvSpPr>
        <p:spPr/>
        <p:txBody>
          <a:bodyPr/>
          <a:lstStyle/>
          <a:p>
            <a:r>
              <a:rPr lang="en-US" sz="2400" dirty="0">
                <a:solidFill>
                  <a:schemeClr val="tx1"/>
                </a:solidFill>
              </a:rPr>
              <a:t>Women are blamed for their victimization</a:t>
            </a:r>
          </a:p>
          <a:p>
            <a:r>
              <a:rPr lang="en-US" sz="2400" dirty="0">
                <a:solidFill>
                  <a:schemeClr val="tx1"/>
                </a:solidFill>
              </a:rPr>
              <a:t>Norms that view intimate partner violence as a private problem</a:t>
            </a:r>
          </a:p>
          <a:p>
            <a:r>
              <a:rPr lang="en-US" sz="2400" dirty="0">
                <a:solidFill>
                  <a:schemeClr val="tx1"/>
                </a:solidFill>
              </a:rPr>
              <a:t>Sexual comments by peers and harassment by adult men: double bind</a:t>
            </a:r>
          </a:p>
          <a:p>
            <a:r>
              <a:rPr lang="en-US" sz="2400" dirty="0">
                <a:solidFill>
                  <a:schemeClr val="tx1"/>
                </a:solidFill>
              </a:rPr>
              <a:t>More than half of the girls in the study reported some form of sexual victimization; boys gain status rewards for this behavior</a:t>
            </a:r>
          </a:p>
          <a:p>
            <a:r>
              <a:rPr lang="en-US" sz="2400" dirty="0">
                <a:solidFill>
                  <a:schemeClr val="tx1"/>
                </a:solidFill>
              </a:rPr>
              <a:t>Girls develop strategies for risk avoidance</a:t>
            </a:r>
          </a:p>
          <a:p>
            <a:endParaRPr lang="en-US" dirty="0"/>
          </a:p>
        </p:txBody>
      </p:sp>
    </p:spTree>
    <p:extLst>
      <p:ext uri="{BB962C8B-B14F-4D97-AF65-F5344CB8AC3E}">
        <p14:creationId xmlns:p14="http://schemas.microsoft.com/office/powerpoint/2010/main" val="357996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01C6-8428-4AD1-BDAC-73A68743D686}"/>
              </a:ext>
            </a:extLst>
          </p:cNvPr>
          <p:cNvSpPr>
            <a:spLocks noGrp="1"/>
          </p:cNvSpPr>
          <p:nvPr>
            <p:ph type="title"/>
          </p:nvPr>
        </p:nvSpPr>
        <p:spPr/>
        <p:txBody>
          <a:bodyPr/>
          <a:lstStyle/>
          <a:p>
            <a:br>
              <a:rPr lang="en-US" dirty="0"/>
            </a:br>
            <a:r>
              <a:rPr lang="en-US" dirty="0"/>
              <a:t>Rios: Punished (Preface and Chapter 1)</a:t>
            </a:r>
          </a:p>
        </p:txBody>
      </p:sp>
      <p:sp>
        <p:nvSpPr>
          <p:cNvPr id="3" name="Content Placeholder 2">
            <a:extLst>
              <a:ext uri="{FF2B5EF4-FFF2-40B4-BE49-F238E27FC236}">
                <a16:creationId xmlns:a16="http://schemas.microsoft.com/office/drawing/2014/main" id="{2C5A40FB-7E08-43B7-A1D9-F932636D81A1}"/>
              </a:ext>
            </a:extLst>
          </p:cNvPr>
          <p:cNvSpPr>
            <a:spLocks noGrp="1"/>
          </p:cNvSpPr>
          <p:nvPr>
            <p:ph idx="1"/>
          </p:nvPr>
        </p:nvSpPr>
        <p:spPr>
          <a:xfrm>
            <a:off x="1065212" y="1828800"/>
            <a:ext cx="9296400" cy="4191000"/>
          </a:xfrm>
        </p:spPr>
        <p:txBody>
          <a:bodyPr>
            <a:normAutofit/>
          </a:bodyPr>
          <a:lstStyle/>
          <a:p>
            <a:r>
              <a:rPr lang="en-US" sz="2400">
                <a:solidFill>
                  <a:schemeClr val="tx1"/>
                </a:solidFill>
              </a:rPr>
              <a:t>Systematic research is one way to know about the social world.</a:t>
            </a:r>
          </a:p>
          <a:p>
            <a:r>
              <a:rPr lang="en-US" sz="2400" i="1">
                <a:solidFill>
                  <a:schemeClr val="tx1"/>
                </a:solidFill>
              </a:rPr>
              <a:t>Punished </a:t>
            </a:r>
            <a:r>
              <a:rPr lang="en-US" sz="2400">
                <a:solidFill>
                  <a:schemeClr val="tx1"/>
                </a:solidFill>
              </a:rPr>
              <a:t>is the result of systematic research into the lives of a group of young men.</a:t>
            </a:r>
          </a:p>
          <a:p>
            <a:pPr marL="274320" lvl="1">
              <a:spcBef>
                <a:spcPts val="1800"/>
              </a:spcBef>
            </a:pPr>
            <a:r>
              <a:rPr lang="en-US" sz="2400">
                <a:solidFill>
                  <a:schemeClr val="tx1"/>
                </a:solidFill>
              </a:rPr>
              <a:t>Rios tells us he is doing </a:t>
            </a:r>
            <a:r>
              <a:rPr lang="en-US" sz="2400" b="1">
                <a:solidFill>
                  <a:schemeClr val="tx1"/>
                </a:solidFill>
              </a:rPr>
              <a:t>critical criminology</a:t>
            </a:r>
            <a:r>
              <a:rPr lang="en-US" sz="2400">
                <a:solidFill>
                  <a:schemeClr val="tx1"/>
                </a:solidFill>
              </a:rPr>
              <a:t>:  The study of crime in relation to power. </a:t>
            </a:r>
          </a:p>
          <a:p>
            <a:endParaRPr lang="en-US" sz="2400" dirty="0">
              <a:solidFill>
                <a:schemeClr val="tx1"/>
              </a:solidFill>
            </a:endParaRPr>
          </a:p>
        </p:txBody>
      </p:sp>
    </p:spTree>
    <p:extLst>
      <p:ext uri="{BB962C8B-B14F-4D97-AF65-F5344CB8AC3E}">
        <p14:creationId xmlns:p14="http://schemas.microsoft.com/office/powerpoint/2010/main" val="352533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Rios: Punished, Preface and Chapter 1</a:t>
            </a:r>
          </a:p>
        </p:txBody>
      </p:sp>
      <p:sp>
        <p:nvSpPr>
          <p:cNvPr id="3" name="Content Placeholder 2"/>
          <p:cNvSpPr>
            <a:spLocks noGrp="1"/>
          </p:cNvSpPr>
          <p:nvPr>
            <p:ph idx="1"/>
          </p:nvPr>
        </p:nvSpPr>
        <p:spPr/>
        <p:txBody>
          <a:bodyPr>
            <a:noAutofit/>
          </a:bodyPr>
          <a:lstStyle/>
          <a:p>
            <a:r>
              <a:rPr lang="en-US" sz="2400" dirty="0">
                <a:solidFill>
                  <a:schemeClr val="tx1"/>
                </a:solidFill>
              </a:rPr>
              <a:t>Rios also says that he is doing </a:t>
            </a:r>
            <a:r>
              <a:rPr lang="en-US" sz="2400" b="1" dirty="0">
                <a:solidFill>
                  <a:schemeClr val="tx1"/>
                </a:solidFill>
              </a:rPr>
              <a:t>urban ethnography (study of the people/culture)</a:t>
            </a:r>
            <a:r>
              <a:rPr lang="en-US" sz="2400" dirty="0">
                <a:solidFill>
                  <a:schemeClr val="tx1"/>
                </a:solidFill>
              </a:rPr>
              <a:t>: A method of doing social research. Examining culture in everyday life. </a:t>
            </a:r>
          </a:p>
          <a:p>
            <a:r>
              <a:rPr lang="en-US" sz="2400" dirty="0">
                <a:solidFill>
                  <a:schemeClr val="tx1"/>
                </a:solidFill>
              </a:rPr>
              <a:t>Rios is both an insider and an outsider to the context he is investigating.</a:t>
            </a:r>
          </a:p>
          <a:p>
            <a:endParaRPr lang="en-US" sz="2400" dirty="0">
              <a:solidFill>
                <a:schemeClr val="tx1"/>
              </a:solidFill>
            </a:endParaRPr>
          </a:p>
        </p:txBody>
      </p:sp>
    </p:spTree>
    <p:extLst>
      <p:ext uri="{BB962C8B-B14F-4D97-AF65-F5344CB8AC3E}">
        <p14:creationId xmlns:p14="http://schemas.microsoft.com/office/powerpoint/2010/main" val="53189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One Man's Journey From Gang Member to Academia">
            <a:hlinkClick r:id="" action="ppaction://media"/>
            <a:extLst>
              <a:ext uri="{FF2B5EF4-FFF2-40B4-BE49-F238E27FC236}">
                <a16:creationId xmlns:a16="http://schemas.microsoft.com/office/drawing/2014/main" id="{8AD251FC-A19A-4293-844B-E3AC3F9152CA}"/>
              </a:ext>
            </a:extLst>
          </p:cNvPr>
          <p:cNvPicPr>
            <a:picLocks noGrp="1" noRot="1" noChangeAspect="1"/>
          </p:cNvPicPr>
          <p:nvPr>
            <p:ph idx="1"/>
            <a:videoFile r:link="rId1"/>
          </p:nvPr>
        </p:nvPicPr>
        <p:blipFill rotWithShape="1">
          <a:blip r:embed="rId3"/>
          <a:srcRect l="26"/>
          <a:stretch/>
        </p:blipFill>
        <p:spPr>
          <a:xfrm>
            <a:off x="20" y="10"/>
            <a:ext cx="12188805" cy="6857990"/>
          </a:xfrm>
          <a:prstGeom prst="rect">
            <a:avLst/>
          </a:prstGeom>
          <a:noFill/>
        </p:spPr>
      </p:pic>
    </p:spTree>
    <p:extLst>
      <p:ext uri="{BB962C8B-B14F-4D97-AF65-F5344CB8AC3E}">
        <p14:creationId xmlns:p14="http://schemas.microsoft.com/office/powerpoint/2010/main" val="48177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C6471-3BE4-46F3-9023-12694FA84CEB}"/>
              </a:ext>
            </a:extLst>
          </p:cNvPr>
          <p:cNvSpPr>
            <a:spLocks noGrp="1"/>
          </p:cNvSpPr>
          <p:nvPr>
            <p:ph type="title"/>
          </p:nvPr>
        </p:nvSpPr>
        <p:spPr/>
        <p:txBody>
          <a:bodyPr/>
          <a:lstStyle/>
          <a:p>
            <a:r>
              <a:rPr lang="en-US" dirty="0"/>
              <a:t>Attendance and questions (for exam)</a:t>
            </a:r>
          </a:p>
        </p:txBody>
      </p:sp>
      <p:sp>
        <p:nvSpPr>
          <p:cNvPr id="3" name="Content Placeholder 2">
            <a:extLst>
              <a:ext uri="{FF2B5EF4-FFF2-40B4-BE49-F238E27FC236}">
                <a16:creationId xmlns:a16="http://schemas.microsoft.com/office/drawing/2014/main" id="{A7360FDF-8BCB-4708-A369-6F483E9ED09A}"/>
              </a:ext>
            </a:extLst>
          </p:cNvPr>
          <p:cNvSpPr>
            <a:spLocks noGrp="1"/>
          </p:cNvSpPr>
          <p:nvPr>
            <p:ph idx="1"/>
          </p:nvPr>
        </p:nvSpPr>
        <p:spPr/>
        <p:txBody>
          <a:bodyPr>
            <a:normAutofit/>
          </a:bodyPr>
          <a:lstStyle/>
          <a:p>
            <a:r>
              <a:rPr lang="en-US" dirty="0">
                <a:hlinkClick r:id="rId2"/>
              </a:rPr>
              <a:t>https://forms.gle/4h5db1LTt8bg2HiYA</a:t>
            </a:r>
            <a:endParaRPr lang="en-US" dirty="0"/>
          </a:p>
          <a:p>
            <a:endParaRPr lang="en-US" dirty="0"/>
          </a:p>
        </p:txBody>
      </p:sp>
    </p:spTree>
    <p:extLst>
      <p:ext uri="{BB962C8B-B14F-4D97-AF65-F5344CB8AC3E}">
        <p14:creationId xmlns:p14="http://schemas.microsoft.com/office/powerpoint/2010/main" val="114090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Rios: Punished; Preface</a:t>
            </a:r>
          </a:p>
        </p:txBody>
      </p:sp>
      <p:sp>
        <p:nvSpPr>
          <p:cNvPr id="3" name="Content Placeholder 2"/>
          <p:cNvSpPr>
            <a:spLocks noGrp="1"/>
          </p:cNvSpPr>
          <p:nvPr>
            <p:ph idx="1"/>
          </p:nvPr>
        </p:nvSpPr>
        <p:spPr/>
        <p:txBody>
          <a:bodyPr>
            <a:normAutofit fontScale="92500" lnSpcReduction="20000"/>
          </a:bodyPr>
          <a:lstStyle/>
          <a:p>
            <a:pPr lvl="0"/>
            <a:r>
              <a:rPr lang="en-US" dirty="0">
                <a:solidFill>
                  <a:schemeClr val="tx1"/>
                </a:solidFill>
              </a:rPr>
              <a:t>What do Victor and </a:t>
            </a:r>
            <a:r>
              <a:rPr lang="en-US" dirty="0" err="1">
                <a:solidFill>
                  <a:schemeClr val="tx1"/>
                </a:solidFill>
              </a:rPr>
              <a:t>Pelon</a:t>
            </a:r>
            <a:r>
              <a:rPr lang="en-US" dirty="0">
                <a:solidFill>
                  <a:schemeClr val="tx1"/>
                </a:solidFill>
              </a:rPr>
              <a:t>, his former fellow gang member, conclude about their group of “homies” as they review the names on the refrigerator they had tagged when they were younger men? (p. viii)</a:t>
            </a:r>
          </a:p>
          <a:p>
            <a:pPr lvl="0"/>
            <a:r>
              <a:rPr lang="en-US" dirty="0">
                <a:solidFill>
                  <a:schemeClr val="tx1"/>
                </a:solidFill>
              </a:rPr>
              <a:t>Why did Rios join the gang when he was 14? (p. ix)</a:t>
            </a:r>
          </a:p>
          <a:p>
            <a:pPr lvl="0"/>
            <a:r>
              <a:rPr lang="en-US" dirty="0">
                <a:solidFill>
                  <a:schemeClr val="tx1"/>
                </a:solidFill>
              </a:rPr>
              <a:t>What did police tell Rios after his friend Smiley was shot and killed by a rival gang member? (p. xi)</a:t>
            </a:r>
          </a:p>
          <a:p>
            <a:pPr lvl="0"/>
            <a:r>
              <a:rPr lang="en-US" dirty="0">
                <a:solidFill>
                  <a:schemeClr val="tx1"/>
                </a:solidFill>
              </a:rPr>
              <a:t>After Smiley’s death, what led to Rios feeling inspired to change his life? (pp. xi-xii)</a:t>
            </a:r>
          </a:p>
          <a:p>
            <a:pPr lvl="0"/>
            <a:r>
              <a:rPr lang="en-US" dirty="0">
                <a:solidFill>
                  <a:schemeClr val="tx1"/>
                </a:solidFill>
              </a:rPr>
              <a:t>What does he mean by “criminalization”? (p. xiv)</a:t>
            </a:r>
          </a:p>
          <a:p>
            <a:pPr lvl="0"/>
            <a:r>
              <a:rPr lang="en-US" dirty="0">
                <a:solidFill>
                  <a:schemeClr val="tx1"/>
                </a:solidFill>
              </a:rPr>
              <a:t>What is the “youth control complex,” according to Rios? (p. xiv)</a:t>
            </a:r>
          </a:p>
          <a:p>
            <a:r>
              <a:rPr lang="en-US" dirty="0">
                <a:solidFill>
                  <a:schemeClr val="tx1"/>
                </a:solidFill>
              </a:rPr>
              <a:t>How do crime and violence function in the lives of these young men, according to Rios? (p. xv)</a:t>
            </a:r>
          </a:p>
          <a:p>
            <a:pPr lvl="0"/>
            <a:endParaRPr lang="en-US" dirty="0"/>
          </a:p>
        </p:txBody>
      </p:sp>
    </p:spTree>
    <p:extLst>
      <p:ext uri="{BB962C8B-B14F-4D97-AF65-F5344CB8AC3E}">
        <p14:creationId xmlns:p14="http://schemas.microsoft.com/office/powerpoint/2010/main" val="119829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Rios: Punished; Chapter 1</a:t>
            </a:r>
          </a:p>
        </p:txBody>
      </p:sp>
      <p:sp>
        <p:nvSpPr>
          <p:cNvPr id="3" name="Content Placeholder 2"/>
          <p:cNvSpPr>
            <a:spLocks noGrp="1"/>
          </p:cNvSpPr>
          <p:nvPr>
            <p:ph idx="1"/>
          </p:nvPr>
        </p:nvSpPr>
        <p:spPr/>
        <p:txBody>
          <a:bodyPr>
            <a:normAutofit/>
          </a:bodyPr>
          <a:lstStyle/>
          <a:p>
            <a:pPr lvl="0"/>
            <a:r>
              <a:rPr lang="en-US" dirty="0">
                <a:solidFill>
                  <a:schemeClr val="tx1"/>
                </a:solidFill>
              </a:rPr>
              <a:t>Who did Rios focus on in this research study, and why did he choose this group on which to focus?</a:t>
            </a:r>
          </a:p>
          <a:p>
            <a:pPr lvl="0"/>
            <a:r>
              <a:rPr lang="en-US" dirty="0">
                <a:solidFill>
                  <a:schemeClr val="tx1"/>
                </a:solidFill>
              </a:rPr>
              <a:t>How many youth did he study, how did he study them, and for how long?</a:t>
            </a:r>
          </a:p>
          <a:p>
            <a:pPr lvl="0"/>
            <a:r>
              <a:rPr lang="en-US" dirty="0">
                <a:solidFill>
                  <a:schemeClr val="tx1"/>
                </a:solidFill>
              </a:rPr>
              <a:t>What research questions does Rios want to answer with this study?</a:t>
            </a:r>
          </a:p>
          <a:p>
            <a:pPr lvl="0"/>
            <a:r>
              <a:rPr lang="en-US" dirty="0">
                <a:solidFill>
                  <a:schemeClr val="tx1"/>
                </a:solidFill>
              </a:rPr>
              <a:t>How many of the young men in his study had previously been arrested?</a:t>
            </a:r>
          </a:p>
          <a:p>
            <a:pPr lvl="0"/>
            <a:r>
              <a:rPr lang="en-US" dirty="0">
                <a:solidFill>
                  <a:schemeClr val="tx1"/>
                </a:solidFill>
              </a:rPr>
              <a:t>How many young men in his study had a parent in jail or prison?</a:t>
            </a:r>
          </a:p>
          <a:p>
            <a:pPr lvl="0"/>
            <a:r>
              <a:rPr lang="en-US" dirty="0">
                <a:solidFill>
                  <a:schemeClr val="tx1"/>
                </a:solidFill>
              </a:rPr>
              <a:t>What are his definitions of “working class,” “working poor,” and living in “extreme poverty”?</a:t>
            </a:r>
          </a:p>
        </p:txBody>
      </p:sp>
    </p:spTree>
    <p:extLst>
      <p:ext uri="{BB962C8B-B14F-4D97-AF65-F5344CB8AC3E}">
        <p14:creationId xmlns:p14="http://schemas.microsoft.com/office/powerpoint/2010/main" val="256310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D40D-8019-4BC2-9ECA-6C70271E283E}"/>
              </a:ext>
            </a:extLst>
          </p:cNvPr>
          <p:cNvSpPr>
            <a:spLocks noGrp="1"/>
          </p:cNvSpPr>
          <p:nvPr>
            <p:ph type="title"/>
          </p:nvPr>
        </p:nvSpPr>
        <p:spPr>
          <a:xfrm>
            <a:off x="912812" y="381000"/>
            <a:ext cx="8686801" cy="1066800"/>
          </a:xfrm>
        </p:spPr>
        <p:txBody>
          <a:bodyPr/>
          <a:lstStyle/>
          <a:p>
            <a:r>
              <a:rPr lang="en-US" dirty="0"/>
              <a:t>Looking ahead</a:t>
            </a:r>
          </a:p>
        </p:txBody>
      </p:sp>
      <p:graphicFrame>
        <p:nvGraphicFramePr>
          <p:cNvPr id="6" name="Content Placeholder 5">
            <a:extLst>
              <a:ext uri="{FF2B5EF4-FFF2-40B4-BE49-F238E27FC236}">
                <a16:creationId xmlns:a16="http://schemas.microsoft.com/office/drawing/2014/main" id="{6ADE1B3E-950C-4413-9792-66F8AFFE4AD3}"/>
              </a:ext>
            </a:extLst>
          </p:cNvPr>
          <p:cNvGraphicFramePr>
            <a:graphicFrameLocks noGrp="1"/>
          </p:cNvGraphicFramePr>
          <p:nvPr>
            <p:ph idx="1"/>
          </p:nvPr>
        </p:nvGraphicFramePr>
        <p:xfrm>
          <a:off x="1065212" y="1676400"/>
          <a:ext cx="9601200" cy="3657600"/>
        </p:xfrm>
        <a:graphic>
          <a:graphicData uri="http://schemas.openxmlformats.org/drawingml/2006/table">
            <a:tbl>
              <a:tblPr firstRow="1" firstCol="1" bandRow="1"/>
              <a:tblGrid>
                <a:gridCol w="2022013">
                  <a:extLst>
                    <a:ext uri="{9D8B030D-6E8A-4147-A177-3AD203B41FA5}">
                      <a16:colId xmlns:a16="http://schemas.microsoft.com/office/drawing/2014/main" val="2656330771"/>
                    </a:ext>
                  </a:extLst>
                </a:gridCol>
                <a:gridCol w="7579187">
                  <a:extLst>
                    <a:ext uri="{9D8B030D-6E8A-4147-A177-3AD203B41FA5}">
                      <a16:colId xmlns:a16="http://schemas.microsoft.com/office/drawing/2014/main" val="564142053"/>
                    </a:ext>
                  </a:extLst>
                </a:gridCol>
              </a:tblGrid>
              <a:tr h="742315">
                <a:tc>
                  <a:txBody>
                    <a:bodyPr/>
                    <a:lstStyle/>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Class session 11:</a:t>
                      </a:r>
                      <a:endParaRPr lang="en-US" sz="20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br>
                        <a:rPr lang="en-US" sz="2000" b="1" dirty="0">
                          <a:solidFill>
                            <a:srgbClr val="000000"/>
                          </a:solidFill>
                          <a:effectLst/>
                          <a:latin typeface="+mn-lt"/>
                          <a:ea typeface="Times New Roman" panose="02020603050405020304" pitchFamily="18" charset="0"/>
                          <a:cs typeface="Arial" panose="020B0604020202020204" pitchFamily="34" charset="0"/>
                        </a:rPr>
                      </a:br>
                      <a:r>
                        <a:rPr lang="en-US" sz="2000" b="1" dirty="0">
                          <a:solidFill>
                            <a:srgbClr val="000000"/>
                          </a:solidFill>
                          <a:effectLst/>
                          <a:latin typeface="+mn-lt"/>
                          <a:ea typeface="Times New Roman" panose="02020603050405020304" pitchFamily="18" charset="0"/>
                          <a:cs typeface="Arial" panose="020B0604020202020204" pitchFamily="34" charset="0"/>
                        </a:rPr>
                        <a:t>Tu 3/9</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“Dangerous” neighborhoods and White Flight</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READ: </a:t>
                      </a:r>
                      <a:endParaRPr lang="en-US" sz="2000" dirty="0">
                        <a:effectLst/>
                        <a:latin typeface="+mn-lt"/>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US" sz="2000" dirty="0">
                          <a:effectLst/>
                          <a:latin typeface="+mn-lt"/>
                          <a:ea typeface="Times New Roman" panose="02020603050405020304" pitchFamily="18" charset="0"/>
                          <a:cs typeface="Arial" panose="020B0604020202020204" pitchFamily="34" charset="0"/>
                        </a:rPr>
                        <a:t>Lurie, Stephen. “There's No Such Thing as a Dangerous Neighborhood.” </a:t>
                      </a:r>
                      <a:r>
                        <a:rPr lang="en-US" sz="2000" i="1" dirty="0">
                          <a:effectLst/>
                          <a:latin typeface="+mn-lt"/>
                          <a:ea typeface="Times New Roman" panose="02020603050405020304" pitchFamily="18" charset="0"/>
                          <a:cs typeface="Arial" panose="020B0604020202020204" pitchFamily="34" charset="0"/>
                        </a:rPr>
                        <a:t>Bloomberg CityLab</a:t>
                      </a:r>
                      <a:r>
                        <a:rPr lang="en-US" sz="2000" dirty="0">
                          <a:effectLst/>
                          <a:latin typeface="+mn-lt"/>
                          <a:ea typeface="Times New Roman" panose="02020603050405020304" pitchFamily="18" charset="0"/>
                          <a:cs typeface="Arial" panose="020B0604020202020204" pitchFamily="34" charset="0"/>
                        </a:rPr>
                        <a:t>, Bloomberg, 25 Feb. 2019.</a:t>
                      </a:r>
                    </a:p>
                    <a:p>
                      <a:pPr marL="342900" marR="0" lvl="0" indent="-342900">
                        <a:spcBef>
                          <a:spcPts val="0"/>
                        </a:spcBef>
                        <a:spcAft>
                          <a:spcPts val="0"/>
                        </a:spcAft>
                        <a:buFont typeface="+mj-lt"/>
                        <a:buAutoNum type="arabicPeriod"/>
                      </a:pPr>
                      <a:r>
                        <a:rPr lang="en-US" sz="2000" dirty="0">
                          <a:solidFill>
                            <a:srgbClr val="202122"/>
                          </a:solidFill>
                          <a:effectLst/>
                          <a:latin typeface="+mn-lt"/>
                          <a:ea typeface="Times New Roman" panose="02020603050405020304" pitchFamily="18" charset="0"/>
                          <a:cs typeface="Arial" panose="020B0604020202020204" pitchFamily="34" charset="0"/>
                        </a:rPr>
                        <a:t>"White flight." </a:t>
                      </a:r>
                      <a:r>
                        <a:rPr lang="en-US" sz="2000" i="1" dirty="0">
                          <a:solidFill>
                            <a:srgbClr val="202122"/>
                          </a:solidFill>
                          <a:effectLst/>
                          <a:latin typeface="+mn-lt"/>
                          <a:ea typeface="Times New Roman" panose="02020603050405020304" pitchFamily="18" charset="0"/>
                          <a:cs typeface="Arial" panose="020B0604020202020204" pitchFamily="34" charset="0"/>
                        </a:rPr>
                        <a:t>Wikipedia, The Free Encyclopedia</a:t>
                      </a:r>
                      <a:r>
                        <a:rPr lang="en-US" sz="2000" dirty="0">
                          <a:solidFill>
                            <a:srgbClr val="202122"/>
                          </a:solidFill>
                          <a:effectLst/>
                          <a:latin typeface="+mn-lt"/>
                          <a:ea typeface="Times New Roman" panose="02020603050405020304" pitchFamily="18" charset="0"/>
                          <a:cs typeface="Arial" panose="020B0604020202020204" pitchFamily="34" charset="0"/>
                        </a:rPr>
                        <a:t>. Wikipedia, The Free Encyclopedia, 28 Jan. 2021. Web. 1 Feb. 2021.</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9270788"/>
                  </a:ext>
                </a:extLst>
              </a:tr>
              <a:tr h="742315">
                <a:tc>
                  <a:txBody>
                    <a:bodyPr/>
                    <a:lstStyle/>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Class session 12:</a:t>
                      </a:r>
                      <a:endParaRPr lang="en-US" sz="200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000" b="1">
                          <a:solidFill>
                            <a:srgbClr val="000000"/>
                          </a:solidFill>
                          <a:effectLst/>
                          <a:latin typeface="+mn-lt"/>
                          <a:ea typeface="Times New Roman" panose="02020603050405020304" pitchFamily="18" charset="0"/>
                          <a:cs typeface="Arial" panose="020B0604020202020204" pitchFamily="34" charset="0"/>
                        </a:rPr>
                        <a:t> </a:t>
                      </a:r>
                      <a:br>
                        <a:rPr lang="en-US" sz="2000" b="1">
                          <a:solidFill>
                            <a:srgbClr val="000000"/>
                          </a:solidFill>
                          <a:effectLst/>
                          <a:latin typeface="+mn-lt"/>
                          <a:ea typeface="Times New Roman" panose="02020603050405020304" pitchFamily="18" charset="0"/>
                          <a:cs typeface="Arial" panose="020B0604020202020204" pitchFamily="34" charset="0"/>
                        </a:rPr>
                      </a:br>
                      <a:r>
                        <a:rPr lang="en-US" sz="2000" b="1">
                          <a:solidFill>
                            <a:srgbClr val="000000"/>
                          </a:solidFill>
                          <a:effectLst/>
                          <a:latin typeface="+mn-lt"/>
                          <a:ea typeface="Times New Roman" panose="02020603050405020304" pitchFamily="18" charset="0"/>
                          <a:cs typeface="Arial" panose="020B0604020202020204" pitchFamily="34" charset="0"/>
                        </a:rPr>
                        <a:t>Th 3/11</a:t>
                      </a:r>
                      <a:endParaRPr lang="en-US" sz="2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rgbClr val="000000"/>
                          </a:solidFill>
                          <a:effectLst/>
                          <a:latin typeface="+mn-lt"/>
                          <a:ea typeface="Times New Roman" panose="02020603050405020304" pitchFamily="18" charset="0"/>
                          <a:cs typeface="Arial" panose="020B0604020202020204" pitchFamily="34" charset="0"/>
                        </a:rPr>
                        <a:t>Neighborhood research assignment 1 &amp; 2 review in class</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dirty="0">
                          <a:solidFill>
                            <a:srgbClr val="000000"/>
                          </a:solidFill>
                          <a:effectLst/>
                          <a:latin typeface="+mn-lt"/>
                          <a:ea typeface="Times New Roman" panose="02020603050405020304" pitchFamily="18" charset="0"/>
                          <a:cs typeface="Arial" panose="020B0604020202020204" pitchFamily="34" charset="0"/>
                        </a:rPr>
                        <a:t> </a:t>
                      </a:r>
                      <a:endParaRPr lang="en-US" sz="20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000" dirty="0">
                          <a:solidFill>
                            <a:srgbClr val="000000"/>
                          </a:solidFill>
                          <a:effectLst/>
                          <a:latin typeface="+mn-lt"/>
                          <a:ea typeface="Times New Roman" panose="02020603050405020304" pitchFamily="18" charset="0"/>
                          <a:cs typeface="Arial" panose="020B0604020202020204" pitchFamily="34" charset="0"/>
                        </a:rPr>
                        <a:t>Review returned neighborhood assignment 1 and distribute neighborhood assignment 2: Researching Community District needs and community health indicators</a:t>
                      </a:r>
                      <a:endParaRPr lang="en-US" sz="2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6305531"/>
                  </a:ext>
                </a:extLst>
              </a:tr>
            </a:tbl>
          </a:graphicData>
        </a:graphic>
      </p:graphicFrame>
    </p:spTree>
    <p:extLst>
      <p:ext uri="{BB962C8B-B14F-4D97-AF65-F5344CB8AC3E}">
        <p14:creationId xmlns:p14="http://schemas.microsoft.com/office/powerpoint/2010/main" val="59790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1135</Words>
  <Application>Microsoft Office PowerPoint</Application>
  <PresentationFormat>Custom</PresentationFormat>
  <Paragraphs>95</Paragraphs>
  <Slides>14</Slides>
  <Notes>2</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Franklin Gothic Medium</vt:lpstr>
      <vt:lpstr>Business Contrast 16x9</vt:lpstr>
      <vt:lpstr>CRJ 204 1700:  Criminal Justice and the Urban Community</vt:lpstr>
      <vt:lpstr>AGENDA: Thursday, March 4, 2021</vt:lpstr>
      <vt:lpstr>Looking ahead</vt:lpstr>
      <vt:lpstr>Guest: Richie Reseda</vt:lpstr>
      <vt:lpstr>Patriarchy &amp; toxic masculinity</vt:lpstr>
      <vt:lpstr> Where were we? Disproportionality and disparity: Gender</vt:lpstr>
      <vt:lpstr>Responses to violence, harassment and assault</vt:lpstr>
      <vt:lpstr> Rios: Punished (Preface and Chapter 1)</vt:lpstr>
      <vt:lpstr>Rios: Punished, Preface and Chapter 1</vt:lpstr>
      <vt:lpstr>PowerPoint Presentation</vt:lpstr>
      <vt:lpstr>Attendance and questions (for exam)</vt:lpstr>
      <vt:lpstr>Rios: Punished; Preface</vt:lpstr>
      <vt:lpstr>Rios: Punished; Chapter 1</vt:lpstr>
      <vt:lpstr>Looking ahead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2021-07-21T18:02:35Z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