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0"/>
  </p:notesMasterIdLst>
  <p:handoutMasterIdLst>
    <p:handoutMasterId r:id="rId21"/>
  </p:handoutMasterIdLst>
  <p:sldIdLst>
    <p:sldId id="256" r:id="rId3"/>
    <p:sldId id="265" r:id="rId4"/>
    <p:sldId id="312" r:id="rId5"/>
    <p:sldId id="324" r:id="rId6"/>
    <p:sldId id="325" r:id="rId7"/>
    <p:sldId id="326" r:id="rId8"/>
    <p:sldId id="350" r:id="rId9"/>
    <p:sldId id="349" r:id="rId10"/>
    <p:sldId id="337" r:id="rId11"/>
    <p:sldId id="338" r:id="rId12"/>
    <p:sldId id="339" r:id="rId13"/>
    <p:sldId id="340" r:id="rId14"/>
    <p:sldId id="347" r:id="rId15"/>
    <p:sldId id="343" r:id="rId16"/>
    <p:sldId id="341" r:id="rId17"/>
    <p:sldId id="342" r:id="rId18"/>
    <p:sldId id="327" r:id="rId19"/>
  </p:sldIdLst>
  <p:sldSz cx="12188825"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8"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56" autoAdjust="0"/>
    <p:restoredTop sz="70866" autoAdjust="0"/>
  </p:normalViewPr>
  <p:slideViewPr>
    <p:cSldViewPr showGuides="1">
      <p:cViewPr varScale="1">
        <p:scale>
          <a:sx n="56" d="100"/>
          <a:sy n="56" d="100"/>
        </p:scale>
        <p:origin x="618" y="78"/>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4CE221E-83ED-4F6C-BA5F-3F9E6FDB6953}" type="datetimeFigureOut">
              <a:rPr lang="en-US"/>
              <a:t>7/21/2021</a:t>
            </a:fld>
            <a:endParaRPr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A4CBEF8-5CDE-472B-839B-B8BB0C881006}" type="slidenum">
              <a:rPr/>
              <a:t>‹#›</a:t>
            </a:fld>
            <a:endParaRPr dirty="0"/>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7853E5F-CE67-483C-A264-F17AC70E9CA2}" type="datetimeFigureOut">
              <a:rPr lang="en-US"/>
              <a:t>7/21/2021</a:t>
            </a:fld>
            <a:endParaRPr dirty="0"/>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BB98AFB-CB0D-4DFE-87B9-B4B0D0DE73CD}" type="slidenum">
              <a:rPr/>
              <a:t>‹#›</a:t>
            </a:fld>
            <a:endParaRPr dirty="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base"/>
            <a:r>
              <a:rPr lang="en-US" b="1" dirty="0">
                <a:solidFill>
                  <a:schemeClr val="tx1"/>
                </a:solidFill>
              </a:rPr>
              <a:t>But let’s review. You may have taken sociology a while back. Who wants to assist</a:t>
            </a:r>
            <a:r>
              <a:rPr lang="en-US" b="1" baseline="0" dirty="0">
                <a:solidFill>
                  <a:schemeClr val="tx1"/>
                </a:solidFill>
              </a:rPr>
              <a:t> in defining here?</a:t>
            </a:r>
          </a:p>
          <a:p>
            <a:pPr lvl="0" fontAlgn="base"/>
            <a:r>
              <a:rPr lang="en-US" b="1" baseline="0" dirty="0">
                <a:solidFill>
                  <a:schemeClr val="tx1"/>
                </a:solidFill>
              </a:rPr>
              <a:t>So gender is a social construction meaning expectations can change over time and place. Any that have changed? How so?</a:t>
            </a:r>
          </a:p>
          <a:p>
            <a:pPr lvl="0" fontAlgn="base"/>
            <a:endParaRPr lang="en-US" b="1" dirty="0">
              <a:solidFill>
                <a:schemeClr val="tx1"/>
              </a:solidFill>
            </a:endParaRPr>
          </a:p>
          <a:p>
            <a:pPr lvl="0" fontAlgn="base"/>
            <a:r>
              <a:rPr lang="en-US" b="1" dirty="0">
                <a:solidFill>
                  <a:schemeClr val="tx1"/>
                </a:solidFill>
              </a:rPr>
              <a:t>Sex</a:t>
            </a:r>
            <a:r>
              <a:rPr lang="en-US" dirty="0">
                <a:solidFill>
                  <a:schemeClr val="tx1"/>
                </a:solidFill>
              </a:rPr>
              <a:t>:  the biological traits that society associates with being male or female</a:t>
            </a:r>
          </a:p>
          <a:p>
            <a:pPr lvl="0" fontAlgn="base"/>
            <a:r>
              <a:rPr lang="en-US" b="1" dirty="0">
                <a:solidFill>
                  <a:schemeClr val="tx1"/>
                </a:solidFill>
              </a:rPr>
              <a:t>Gender</a:t>
            </a:r>
            <a:r>
              <a:rPr lang="en-US" dirty="0">
                <a:solidFill>
                  <a:schemeClr val="tx1"/>
                </a:solidFill>
              </a:rPr>
              <a:t>:  the cultural meanings attached to being masculine and feminine</a:t>
            </a:r>
          </a:p>
          <a:p>
            <a:pPr lvl="0" fontAlgn="base"/>
            <a:r>
              <a:rPr lang="en-US" b="1" dirty="0">
                <a:solidFill>
                  <a:schemeClr val="tx1"/>
                </a:solidFill>
              </a:rPr>
              <a:t>Cis-gender </a:t>
            </a:r>
            <a:r>
              <a:rPr lang="en-US" dirty="0">
                <a:solidFill>
                  <a:schemeClr val="tx1"/>
                </a:solidFill>
              </a:rPr>
              <a:t>describes people whose biological body they were born into matches their personal gender identity. </a:t>
            </a:r>
          </a:p>
          <a:p>
            <a:pPr lvl="0" fontAlgn="base"/>
            <a:r>
              <a:rPr lang="en-US" dirty="0">
                <a:solidFill>
                  <a:schemeClr val="tx1"/>
                </a:solidFill>
              </a:rPr>
              <a:t>This gender experience is distinct from being </a:t>
            </a:r>
            <a:r>
              <a:rPr lang="en-US" b="1" dirty="0">
                <a:solidFill>
                  <a:schemeClr val="tx1"/>
                </a:solidFill>
              </a:rPr>
              <a:t>transgender</a:t>
            </a:r>
            <a:r>
              <a:rPr lang="en-US" dirty="0">
                <a:solidFill>
                  <a:schemeClr val="tx1"/>
                </a:solidFill>
              </a:rPr>
              <a:t>, which is where one’s biological sex does not align with their gender identity.</a:t>
            </a:r>
          </a:p>
          <a:p>
            <a:pPr lvl="0" fontAlgn="base"/>
            <a:r>
              <a:rPr lang="en-US" b="1" dirty="0">
                <a:solidFill>
                  <a:schemeClr val="tx1"/>
                </a:solidFill>
              </a:rPr>
              <a:t>Sexuality</a:t>
            </a:r>
            <a:r>
              <a:rPr lang="en-US" dirty="0">
                <a:solidFill>
                  <a:schemeClr val="tx1"/>
                </a:solidFill>
              </a:rPr>
              <a:t> describes sexual identity, attraction, and experiences which may or may not align with sex and gender. This includes but is not limited to heterosexuality, homosexuality (gay or lesbian), bisexuality, queer and so on. </a:t>
            </a:r>
          </a:p>
          <a:p>
            <a:pPr lvl="0" fontAlgn="base"/>
            <a:r>
              <a:rPr lang="en-US" dirty="0">
                <a:solidFill>
                  <a:schemeClr val="tx1"/>
                </a:solidFill>
              </a:rPr>
              <a:t>Sex and gender do not always align.</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B98AFB-CB0D-4DFE-87B9-B4B0D0DE73CD}" type="slidenum">
              <a:rPr kumimoji="0" lang="en-US" sz="1200" b="0" i="0" u="none" strike="noStrike" kern="1200" cap="none" spc="0" normalizeH="0" baseline="0" noProof="0" smtClean="0">
                <a:ln>
                  <a:noFill/>
                </a:ln>
                <a:solidFill>
                  <a:srgbClr val="000000"/>
                </a:solidFill>
                <a:effectLst/>
                <a:uLnTx/>
                <a:uFillTx/>
                <a:latin typeface="Franklin Gothic Medium"/>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Franklin Gothic Medium"/>
              <a:ea typeface="+mn-ea"/>
              <a:cs typeface="+mn-cs"/>
            </a:endParaRPr>
          </a:p>
        </p:txBody>
      </p:sp>
    </p:spTree>
    <p:extLst>
      <p:ext uri="{BB962C8B-B14F-4D97-AF65-F5344CB8AC3E}">
        <p14:creationId xmlns:p14="http://schemas.microsoft.com/office/powerpoint/2010/main" val="2798644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one more definition for a word</a:t>
            </a:r>
            <a:r>
              <a:rPr lang="en-US" baseline="0" dirty="0"/>
              <a:t> that came up repeatedly in the reading but wasn’t exactly defined. When how and why would sexualization be a problem?</a:t>
            </a: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10</a:t>
            </a:fld>
            <a:endParaRPr lang="en-US" dirty="0"/>
          </a:p>
        </p:txBody>
      </p:sp>
    </p:spTree>
    <p:extLst>
      <p:ext uri="{BB962C8B-B14F-4D97-AF65-F5344CB8AC3E}">
        <p14:creationId xmlns:p14="http://schemas.microsoft.com/office/powerpoint/2010/main" val="3802707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So let’s turn to Miller…</a:t>
            </a:r>
          </a:p>
          <a:p>
            <a:r>
              <a:rPr lang="en-US" b="1" dirty="0"/>
              <a:t>She did research in St Louis. She was interested in young people’s experiences of violence because she thought people were not paying attention to the different experiences that young men and young women might have. Also was concerned that for black girls, the risks for violence are similar to those for boys in distressed communities. Those are:</a:t>
            </a:r>
          </a:p>
          <a:p>
            <a:endParaRPr lang="en-US" b="1" dirty="0"/>
          </a:p>
          <a:p>
            <a:r>
              <a:rPr lang="en-US" b="1" dirty="0"/>
              <a:t>No high school diploma:</a:t>
            </a:r>
            <a:r>
              <a:rPr lang="en-US" dirty="0"/>
              <a:t> Percent of the population 25 years and older without a high school diploma or equivalent</a:t>
            </a:r>
          </a:p>
          <a:p>
            <a:r>
              <a:rPr lang="en-US" b="1" dirty="0"/>
              <a:t>Housing vacancy rate:</a:t>
            </a:r>
            <a:r>
              <a:rPr lang="en-US" dirty="0"/>
              <a:t> Percent of habitable housing that is unoccupied, excluding properties that are for seasonal, recreational, or occasional use</a:t>
            </a:r>
          </a:p>
          <a:p>
            <a:r>
              <a:rPr lang="en-US" b="1" dirty="0"/>
              <a:t>Adults not working:</a:t>
            </a:r>
            <a:r>
              <a:rPr lang="en-US" dirty="0"/>
              <a:t> Percent of the prime-age population (ages 25-64) not currently in work</a:t>
            </a:r>
          </a:p>
          <a:p>
            <a:r>
              <a:rPr lang="en-US" b="1" dirty="0"/>
              <a:t>Poverty rate:</a:t>
            </a:r>
            <a:r>
              <a:rPr lang="en-US" dirty="0"/>
              <a:t> Percent of the population living under the poverty line</a:t>
            </a:r>
          </a:p>
          <a:p>
            <a:r>
              <a:rPr lang="en-US" b="1" dirty="0"/>
              <a:t>Median income ratio:</a:t>
            </a:r>
            <a:r>
              <a:rPr lang="en-US" dirty="0"/>
              <a:t> A geography’s median income expressed as a percentage of its state’s median income</a:t>
            </a:r>
          </a:p>
          <a:p>
            <a:r>
              <a:rPr lang="en-US" b="1" dirty="0"/>
              <a:t>Change in employment:</a:t>
            </a:r>
            <a:r>
              <a:rPr lang="en-US" dirty="0"/>
              <a:t> Percent change in the number of jobs from 2011 to 2015</a:t>
            </a:r>
          </a:p>
          <a:p>
            <a:r>
              <a:rPr lang="en-US" b="1" dirty="0"/>
              <a:t>Change in business establishments:</a:t>
            </a:r>
            <a:r>
              <a:rPr lang="en-US" dirty="0"/>
              <a:t> Percent change in the number of business establishments from 2011 to 2015</a:t>
            </a:r>
          </a:p>
          <a:p>
            <a:endParaRPr lang="en-US" dirty="0"/>
          </a:p>
          <a:p>
            <a:pPr lvl="0" fontAlgn="base"/>
            <a:r>
              <a:rPr lang="en-US" b="1" dirty="0">
                <a:solidFill>
                  <a:schemeClr val="tx1"/>
                </a:solidFill>
              </a:rPr>
              <a:t>Sex</a:t>
            </a:r>
            <a:r>
              <a:rPr lang="en-US" dirty="0">
                <a:solidFill>
                  <a:schemeClr val="tx1"/>
                </a:solidFill>
              </a:rPr>
              <a:t>:  the biological traits that society associates with being male or female</a:t>
            </a:r>
          </a:p>
          <a:p>
            <a:pPr lvl="0" fontAlgn="base"/>
            <a:r>
              <a:rPr lang="en-US" b="1" dirty="0">
                <a:solidFill>
                  <a:schemeClr val="tx1"/>
                </a:solidFill>
              </a:rPr>
              <a:t>Gender</a:t>
            </a:r>
            <a:r>
              <a:rPr lang="en-US" dirty="0">
                <a:solidFill>
                  <a:schemeClr val="tx1"/>
                </a:solidFill>
              </a:rPr>
              <a:t>:  the cultural meanings attached to being masculine and feminine</a:t>
            </a: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11</a:t>
            </a:fld>
            <a:endParaRPr lang="en-US" dirty="0"/>
          </a:p>
        </p:txBody>
      </p:sp>
    </p:spTree>
    <p:extLst>
      <p:ext uri="{BB962C8B-B14F-4D97-AF65-F5344CB8AC3E}">
        <p14:creationId xmlns:p14="http://schemas.microsoft.com/office/powerpoint/2010/main" val="995044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she did</a:t>
            </a:r>
          </a:p>
        </p:txBody>
      </p:sp>
      <p:sp>
        <p:nvSpPr>
          <p:cNvPr id="4" name="Slide Number Placeholder 3"/>
          <p:cNvSpPr>
            <a:spLocks noGrp="1"/>
          </p:cNvSpPr>
          <p:nvPr>
            <p:ph type="sldNum" sz="quarter" idx="10"/>
          </p:nvPr>
        </p:nvSpPr>
        <p:spPr/>
        <p:txBody>
          <a:bodyPr/>
          <a:lstStyle/>
          <a:p>
            <a:fld id="{6BB98AFB-CB0D-4DFE-87B9-B4B0D0DE73CD}" type="slidenum">
              <a:rPr lang="en-US" smtClean="0"/>
              <a:t>12</a:t>
            </a:fld>
            <a:endParaRPr lang="en-US" dirty="0"/>
          </a:p>
        </p:txBody>
      </p:sp>
    </p:spTree>
    <p:extLst>
      <p:ext uri="{BB962C8B-B14F-4D97-AF65-F5344CB8AC3E}">
        <p14:creationId xmlns:p14="http://schemas.microsoft.com/office/powerpoint/2010/main" val="837461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7195"/>
            <a:r>
              <a:rPr lang="en-US" dirty="0"/>
              <a:t>Note that she argues that cultural adaptations emerge in response to structural conditions. She is asking you to use your sociological imagination. </a:t>
            </a:r>
            <a:r>
              <a:rPr lang="en-US" dirty="0">
                <a:solidFill>
                  <a:schemeClr val="tx1"/>
                </a:solidFill>
              </a:rPr>
              <a:t>African American young women are more likely to be victimized by people they know (this is in neighborhoods of extreme disadvantage; it is the disadvantage, not the individual people); these neighborhoods are socially isolated and don’t develop collective efficacy</a:t>
            </a: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15</a:t>
            </a:fld>
            <a:endParaRPr lang="en-US" dirty="0"/>
          </a:p>
        </p:txBody>
      </p:sp>
    </p:spTree>
    <p:extLst>
      <p:ext uri="{BB962C8B-B14F-4D97-AF65-F5344CB8AC3E}">
        <p14:creationId xmlns:p14="http://schemas.microsoft.com/office/powerpoint/2010/main" val="1338835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B98AFB-CB0D-4DFE-87B9-B4B0D0DE73CD}" type="slidenum">
              <a:rPr lang="en-US" smtClean="0"/>
              <a:t>16</a:t>
            </a:fld>
            <a:endParaRPr lang="en-US" dirty="0"/>
          </a:p>
        </p:txBody>
      </p:sp>
    </p:spTree>
    <p:extLst>
      <p:ext uri="{BB962C8B-B14F-4D97-AF65-F5344CB8AC3E}">
        <p14:creationId xmlns:p14="http://schemas.microsoft.com/office/powerpoint/2010/main" val="12318963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66475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4291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370133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3E0FA9E5-6744-4841-888F-9E7CC0C2B7EC}" type="datetimeFigureOut">
              <a:rPr lang="en-US"/>
              <a:t>7/21/2021</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341370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3E0FA9E5-6744-4841-888F-9E7CC0C2B7EC}" type="datetimeFigureOut">
              <a:rPr lang="en-US"/>
              <a:t>7/21/2021</a:t>
            </a:fld>
            <a:endParaRPr dirty="0"/>
          </a:p>
        </p:txBody>
      </p:sp>
      <p:sp>
        <p:nvSpPr>
          <p:cNvPr id="8" name="Footer Placeholder 7"/>
          <p:cNvSpPr>
            <a:spLocks noGrp="1"/>
          </p:cNvSpPr>
          <p:nvPr>
            <p:ph type="ftr" sz="quarter" idx="11"/>
          </p:nvPr>
        </p:nvSpPr>
        <p:spPr/>
        <p:txBody>
          <a:bodyPr/>
          <a:lstStyle/>
          <a:p>
            <a:endParaRPr dirty="0"/>
          </a:p>
        </p:txBody>
      </p:sp>
      <p:sp>
        <p:nvSpPr>
          <p:cNvPr id="9" name="Slide Number Placeholder 8"/>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00078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3E0FA9E5-6744-4841-888F-9E7CC0C2B7EC}" type="datetimeFigureOut">
              <a:rPr lang="en-US"/>
              <a:t>7/21/2021</a:t>
            </a:fld>
            <a:endParaRPr dirty="0"/>
          </a:p>
        </p:txBody>
      </p:sp>
      <p:sp>
        <p:nvSpPr>
          <p:cNvPr id="4" name="Footer Placeholder 3"/>
          <p:cNvSpPr>
            <a:spLocks noGrp="1"/>
          </p:cNvSpPr>
          <p:nvPr>
            <p:ph type="ftr" sz="quarter" idx="11"/>
          </p:nvPr>
        </p:nvSpPr>
        <p:spPr/>
        <p:txBody>
          <a:bodyPr/>
          <a:lstStyle/>
          <a:p>
            <a:endParaRPr dirty="0"/>
          </a:p>
        </p:txBody>
      </p:sp>
      <p:sp>
        <p:nvSpPr>
          <p:cNvPr id="5" name="Slide Number Placeholder 4"/>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90715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0FA9E5-6744-4841-888F-9E7CC0C2B7EC}" type="datetimeFigureOut">
              <a:rPr lang="en-US"/>
              <a:t>7/21/2021</a:t>
            </a:fld>
            <a:endParaRPr dirty="0"/>
          </a:p>
        </p:txBody>
      </p:sp>
      <p:sp>
        <p:nvSpPr>
          <p:cNvPr id="3" name="Footer Placeholder 2"/>
          <p:cNvSpPr>
            <a:spLocks noGrp="1"/>
          </p:cNvSpPr>
          <p:nvPr>
            <p:ph type="ftr" sz="quarter" idx="11"/>
          </p:nvPr>
        </p:nvSpPr>
        <p:spPr/>
        <p:txBody>
          <a:bodyPr/>
          <a:lstStyle/>
          <a:p>
            <a:endParaRPr dirty="0"/>
          </a:p>
        </p:txBody>
      </p:sp>
      <p:sp>
        <p:nvSpPr>
          <p:cNvPr id="4" name="Slide Number Placeholder 3"/>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4415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FA9E5-6744-4841-888F-9E7CC0C2B7EC}" type="datetimeFigureOut">
              <a:rPr lang="en-US"/>
              <a:t>7/21/2021</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10171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a:t>Click to edit Master title style</a:t>
            </a:r>
            <a:endParaRPr/>
          </a:p>
        </p:txBody>
      </p:sp>
      <p:sp>
        <p:nvSpPr>
          <p:cNvPr id="3" name="Picture Placeholder 2"/>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1960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66809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18824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533400"/>
            <a:ext cx="8686801" cy="10668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3E0FA9E5-6744-4841-888F-9E7CC0C2B7EC}" type="datetimeFigureOut">
              <a:rPr lang="en-US"/>
              <a:pPr/>
              <a:t>7/21/2021</a:t>
            </a:fld>
            <a:endParaRPr dirty="0"/>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dirty="0"/>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AAEAE4A8-A6E5-453E-B946-FB774B73F48C}" type="slidenum">
              <a:rPr/>
              <a:pPr/>
              <a:t>‹#›</a:t>
            </a:fld>
            <a:endParaRPr dirty="0"/>
          </a:p>
        </p:txBody>
      </p:sp>
    </p:spTree>
    <p:extLst>
      <p:ext uri="{BB962C8B-B14F-4D97-AF65-F5344CB8AC3E}">
        <p14:creationId xmlns:p14="http://schemas.microsoft.com/office/powerpoint/2010/main" val="159705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successstoriesprogram.org/thefeministoncellblocky" TargetMode="External"/><Relationship Id="rId2" Type="http://schemas.openxmlformats.org/officeDocument/2006/relationships/hyperlink" Target="https://www.successstoriesprogram.org/ourroot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hyperlink" Target="https://maketheroadny.org/" TargetMode="External"/><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hyperlink" Target="https://www.changethenypd.org/" TargetMode="External"/><Relationship Id="rId5" Type="http://schemas.openxmlformats.org/officeDocument/2006/relationships/hyperlink" Target="https://famm.org/" TargetMode="External"/><Relationship Id="rId4" Type="http://schemas.openxmlformats.org/officeDocument/2006/relationships/hyperlink" Target="https://drugpolicy.org/"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forms.gle/jVYoxyisPsBwEU9KA"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s://furmancenter.org/stateofthecity/view/rankings-data-and-method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https://www.youtube.com/embed/a2go7Nz-Up4?start=45&amp;feature=oembed"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successstoriesprogram.org/thefeministoncellblocky" TargetMode="External"/><Relationship Id="rId2" Type="http://schemas.openxmlformats.org/officeDocument/2006/relationships/hyperlink" Target="https://www.successstoriesprogram.org/ourroot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9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8305798" cy="2514601"/>
          </a:xfrm>
        </p:spPr>
        <p:txBody>
          <a:bodyPr>
            <a:normAutofit/>
          </a:bodyPr>
          <a:lstStyle/>
          <a:p>
            <a:r>
              <a:rPr lang="en-US" dirty="0">
                <a:solidFill>
                  <a:schemeClr val="tx1"/>
                </a:solidFill>
                <a:latin typeface="Arial" panose="020B0604020202020204" pitchFamily="34" charset="0"/>
                <a:cs typeface="Arial" panose="020B0604020202020204" pitchFamily="34" charset="0"/>
              </a:rPr>
              <a:t>CRJ 204 1700: </a:t>
            </a:r>
            <a:br>
              <a:rPr lang="en-US" dirty="0">
                <a:solidFill>
                  <a:srgbClr val="002060"/>
                </a:solidFill>
                <a:latin typeface="Arial" panose="020B0604020202020204" pitchFamily="34" charset="0"/>
                <a:cs typeface="Arial" panose="020B0604020202020204" pitchFamily="34" charset="0"/>
              </a:rPr>
            </a:br>
            <a:r>
              <a:rPr lang="en-US" dirty="0">
                <a:solidFill>
                  <a:srgbClr val="002060"/>
                </a:solidFill>
                <a:latin typeface="Arial" panose="020B0604020202020204" pitchFamily="34" charset="0"/>
                <a:cs typeface="Arial" panose="020B0604020202020204" pitchFamily="34" charset="0"/>
              </a:rPr>
              <a:t>Criminal Justice and the Urban Community</a:t>
            </a:r>
            <a:endParaRPr lang="en-US" sz="4400" dirty="0">
              <a:solidFill>
                <a:schemeClr val="tx1"/>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065212" y="3403600"/>
            <a:ext cx="10134600" cy="2921000"/>
          </a:xfrm>
        </p:spPr>
        <p:txBody>
          <a:bodyPr>
            <a:noAutofit/>
          </a:bodyPr>
          <a:lstStyle/>
          <a:p>
            <a:r>
              <a:rPr lang="en-US" sz="2800" b="1" dirty="0">
                <a:solidFill>
                  <a:schemeClr val="tx1"/>
                </a:solidFill>
                <a:latin typeface="Arial" panose="020B0604020202020204" pitchFamily="34" charset="0"/>
                <a:cs typeface="Arial" panose="020B0604020202020204" pitchFamily="34" charset="0"/>
              </a:rPr>
              <a:t>SPRING 2021</a:t>
            </a:r>
          </a:p>
          <a:p>
            <a:r>
              <a:rPr lang="en-US" sz="2800" b="1" dirty="0">
                <a:solidFill>
                  <a:schemeClr val="tx1"/>
                </a:solidFill>
                <a:latin typeface="Arial" panose="020B0604020202020204" pitchFamily="34" charset="0"/>
                <a:cs typeface="Arial" panose="020B0604020202020204" pitchFamily="34" charset="0"/>
              </a:rPr>
              <a:t>Tuesdays &amp; Thursdays from 5:30 – 6:45 pm in Zoom</a:t>
            </a:r>
          </a:p>
          <a:p>
            <a:endParaRPr lang="en-US" b="1" dirty="0">
              <a:solidFill>
                <a:schemeClr val="tx1"/>
              </a:solidFill>
              <a:latin typeface="Arial" panose="020B0604020202020204" pitchFamily="34" charset="0"/>
              <a:cs typeface="Arial" panose="020B0604020202020204" pitchFamily="34" charset="0"/>
            </a:endParaRPr>
          </a:p>
          <a:p>
            <a:r>
              <a:rPr lang="en-US" b="1" dirty="0">
                <a:solidFill>
                  <a:schemeClr val="tx1"/>
                </a:solidFill>
                <a:latin typeface="Arial" panose="020B0604020202020204" pitchFamily="34" charset="0"/>
                <a:cs typeface="Arial" panose="020B0604020202020204" pitchFamily="34" charset="0"/>
              </a:rPr>
              <a:t>Michelle Ronda, Ph.D.</a:t>
            </a:r>
          </a:p>
          <a:p>
            <a:r>
              <a:rPr lang="en-US" b="1" dirty="0">
                <a:solidFill>
                  <a:schemeClr val="tx1"/>
                </a:solidFill>
                <a:latin typeface="Arial" panose="020B0604020202020204" pitchFamily="34" charset="0"/>
                <a:cs typeface="Arial" panose="020B0604020202020204" pitchFamily="34" charset="0"/>
              </a:rPr>
              <a:t>Associate Professor and Criminal Justice Program Coordinator</a:t>
            </a:r>
          </a:p>
          <a:p>
            <a:r>
              <a:rPr lang="en-US" b="1" dirty="0">
                <a:solidFill>
                  <a:schemeClr val="tx1"/>
                </a:solidFill>
                <a:latin typeface="Arial" panose="020B0604020202020204" pitchFamily="34" charset="0"/>
                <a:cs typeface="Arial" panose="020B0604020202020204" pitchFamily="34" charset="0"/>
              </a:rPr>
              <a:t>Dept. of Social Sciences, Human Services &amp; Criminal Justice</a:t>
            </a:r>
          </a:p>
          <a:p>
            <a:r>
              <a:rPr lang="en-US" b="1" dirty="0">
                <a:solidFill>
                  <a:schemeClr val="tx1"/>
                </a:solidFill>
                <a:latin typeface="Arial" panose="020B0604020202020204" pitchFamily="34" charset="0"/>
                <a:cs typeface="Arial" panose="020B0604020202020204" pitchFamily="34" charset="0"/>
              </a:rPr>
              <a:t>BMCC/CUNY</a:t>
            </a:r>
          </a:p>
        </p:txBody>
      </p:sp>
      <p:pic>
        <p:nvPicPr>
          <p:cNvPr id="4" name="Picture 3">
            <a:extLst>
              <a:ext uri="{FF2B5EF4-FFF2-40B4-BE49-F238E27FC236}">
                <a16:creationId xmlns:a16="http://schemas.microsoft.com/office/drawing/2014/main" id="{F7928F14-60C7-4F88-9FB1-3A0E726A7F67}"/>
              </a:ext>
            </a:extLst>
          </p:cNvPr>
          <p:cNvPicPr>
            <a:picLocks noChangeAspect="1"/>
          </p:cNvPicPr>
          <p:nvPr/>
        </p:nvPicPr>
        <p:blipFill>
          <a:blip r:embed="rId3"/>
          <a:stretch>
            <a:fillRect/>
          </a:stretch>
        </p:blipFill>
        <p:spPr>
          <a:xfrm>
            <a:off x="9142412" y="2792947"/>
            <a:ext cx="2469094" cy="865707"/>
          </a:xfrm>
          <a:prstGeom prst="rect">
            <a:avLst/>
          </a:prstGeom>
        </p:spPr>
      </p:pic>
    </p:spTree>
    <p:extLst>
      <p:ext uri="{BB962C8B-B14F-4D97-AF65-F5344CB8AC3E}">
        <p14:creationId xmlns:p14="http://schemas.microsoft.com/office/powerpoint/2010/main" val="149325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17000" b="-17000"/>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1065212" y="533400"/>
            <a:ext cx="8686801" cy="1066800"/>
          </a:xfrm>
        </p:spPr>
        <p:txBody>
          <a:bodyPr>
            <a:normAutofit/>
          </a:bodyPr>
          <a:lstStyle/>
          <a:p>
            <a:r>
              <a:rPr lang="en-US" dirty="0">
                <a:solidFill>
                  <a:schemeClr val="tx2"/>
                </a:solidFill>
              </a:rPr>
              <a:t>AGENDA: Tuesday, February 23, 2021</a:t>
            </a:r>
          </a:p>
        </p:txBody>
      </p:sp>
      <p:sp>
        <p:nvSpPr>
          <p:cNvPr id="14" name="Content Placeholder 13"/>
          <p:cNvSpPr>
            <a:spLocks noGrp="1"/>
          </p:cNvSpPr>
          <p:nvPr>
            <p:ph idx="1"/>
          </p:nvPr>
        </p:nvSpPr>
        <p:spPr>
          <a:xfrm>
            <a:off x="1065212" y="1752600"/>
            <a:ext cx="9982200" cy="4572000"/>
          </a:xfrm>
        </p:spPr>
        <p:txBody>
          <a:bodyPr>
            <a:noAutofit/>
          </a:bodyPr>
          <a:lstStyle/>
          <a:p>
            <a:pPr>
              <a:lnSpc>
                <a:spcPct val="100000"/>
              </a:lnSpc>
            </a:pPr>
            <a:r>
              <a:rPr lang="en-US" sz="2400" b="1" dirty="0">
                <a:solidFill>
                  <a:schemeClr val="tx1"/>
                </a:solidFill>
              </a:rPr>
              <a:t>Complete discussion of </a:t>
            </a:r>
            <a:r>
              <a:rPr lang="en-US" sz="2400" b="1" dirty="0">
                <a:solidFill>
                  <a:srgbClr val="000000"/>
                </a:solidFill>
                <a:effectLst/>
                <a:latin typeface="+mn-lt"/>
                <a:ea typeface="Times New Roman" panose="02020603050405020304" pitchFamily="18" charset="0"/>
                <a:cs typeface="Arial" panose="020B0604020202020204" pitchFamily="34" charset="0"/>
              </a:rPr>
              <a:t>How a War on Poverty became a War on the Poor</a:t>
            </a:r>
            <a:endParaRPr lang="en-US" sz="2400" dirty="0">
              <a:ea typeface="Times New Roman" panose="02020603050405020304" pitchFamily="18" charset="0"/>
              <a:cs typeface="Arial" panose="020B0604020202020204" pitchFamily="34" charset="0"/>
            </a:endParaRPr>
          </a:p>
          <a:p>
            <a:pPr lvl="1">
              <a:lnSpc>
                <a:spcPct val="100000"/>
              </a:lnSpc>
            </a:pPr>
            <a:r>
              <a:rPr lang="en-US" sz="2400" b="1" dirty="0">
                <a:solidFill>
                  <a:srgbClr val="000000"/>
                </a:solidFill>
                <a:effectLst/>
                <a:latin typeface="+mn-lt"/>
                <a:ea typeface="Times New Roman" panose="02020603050405020304" pitchFamily="18" charset="0"/>
                <a:cs typeface="Arial" panose="020B0604020202020204" pitchFamily="34" charset="0"/>
              </a:rPr>
              <a:t>READ: </a:t>
            </a:r>
            <a:r>
              <a:rPr lang="en-US" sz="2400" dirty="0">
                <a:solidFill>
                  <a:srgbClr val="222222"/>
                </a:solidFill>
                <a:effectLst/>
                <a:latin typeface="+mn-lt"/>
                <a:ea typeface="Times New Roman" panose="02020603050405020304" pitchFamily="18" charset="0"/>
                <a:cs typeface="Arial" panose="020B0604020202020204" pitchFamily="34" charset="0"/>
              </a:rPr>
              <a:t>Hinton, Elizabeth, LeShae Henderson, and Cindy Reed. "An unjust burden: The disparate treatment of black Americans in the criminal justice system." </a:t>
            </a:r>
            <a:r>
              <a:rPr lang="en-US" sz="2400" i="1" dirty="0">
                <a:solidFill>
                  <a:srgbClr val="222222"/>
                </a:solidFill>
                <a:effectLst/>
                <a:latin typeface="+mn-lt"/>
                <a:ea typeface="Times New Roman" panose="02020603050405020304" pitchFamily="18" charset="0"/>
                <a:cs typeface="Arial" panose="020B0604020202020204" pitchFamily="34" charset="0"/>
              </a:rPr>
              <a:t>Vera Institute of Justice. May</a:t>
            </a:r>
            <a:r>
              <a:rPr lang="en-US" sz="2400" dirty="0">
                <a:solidFill>
                  <a:srgbClr val="222222"/>
                </a:solidFill>
                <a:effectLst/>
                <a:latin typeface="+mn-lt"/>
                <a:ea typeface="Times New Roman" panose="02020603050405020304" pitchFamily="18" charset="0"/>
                <a:cs typeface="Arial" panose="020B0604020202020204" pitchFamily="34" charset="0"/>
              </a:rPr>
              <a:t> (2018).</a:t>
            </a:r>
            <a:endParaRPr lang="en-US" sz="2400" dirty="0">
              <a:effectLst/>
              <a:latin typeface="+mn-lt"/>
              <a:ea typeface="Times New Roman" panose="02020603050405020304" pitchFamily="18" charset="0"/>
              <a:cs typeface="Arial" panose="020B0604020202020204" pitchFamily="34" charset="0"/>
            </a:endParaRPr>
          </a:p>
          <a:p>
            <a:pPr marL="0" marR="0" indent="0">
              <a:spcBef>
                <a:spcPts val="0"/>
              </a:spcBef>
              <a:spcAft>
                <a:spcPts val="0"/>
              </a:spcAft>
              <a:buNone/>
            </a:pPr>
            <a:endParaRPr lang="en-US" sz="2400" dirty="0">
              <a:effectLst/>
              <a:latin typeface="+mn-lt"/>
              <a:ea typeface="Times New Roman" panose="02020603050405020304" pitchFamily="18" charset="0"/>
              <a:cs typeface="Arial" panose="020B0604020202020204" pitchFamily="34" charset="0"/>
            </a:endParaRPr>
          </a:p>
          <a:p>
            <a:pPr marL="342900" indent="-342900">
              <a:spcBef>
                <a:spcPts val="0"/>
              </a:spcBef>
            </a:pPr>
            <a:r>
              <a:rPr lang="en-US" sz="2400" b="1" dirty="0">
                <a:solidFill>
                  <a:schemeClr val="tx1"/>
                </a:solidFill>
              </a:rPr>
              <a:t>Understanding disparities: Gender in neighborhoods</a:t>
            </a:r>
          </a:p>
          <a:p>
            <a:pPr marL="342900" indent="-342900">
              <a:spcBef>
                <a:spcPts val="0"/>
              </a:spcBef>
            </a:pPr>
            <a:endParaRPr lang="en-US" sz="2400" b="1" dirty="0">
              <a:solidFill>
                <a:schemeClr val="tx1"/>
              </a:solidFill>
            </a:endParaRPr>
          </a:p>
          <a:p>
            <a:pPr marL="662940" lvl="1" indent="-342900">
              <a:spcBef>
                <a:spcPts val="0"/>
              </a:spcBef>
            </a:pPr>
            <a:r>
              <a:rPr lang="en-US" sz="2400" b="1" dirty="0">
                <a:solidFill>
                  <a:schemeClr val="tx1"/>
                </a:solidFill>
              </a:rPr>
              <a:t>READ</a:t>
            </a:r>
            <a:r>
              <a:rPr lang="en-US" sz="2400" dirty="0">
                <a:solidFill>
                  <a:schemeClr val="tx1"/>
                </a:solidFill>
              </a:rPr>
              <a:t>: Miller, J. (2008). Chapter 2: Gender ‘n the </a:t>
            </a:r>
            <a:r>
              <a:rPr lang="en-US" sz="2400" dirty="0" err="1">
                <a:solidFill>
                  <a:schemeClr val="tx1"/>
                </a:solidFill>
              </a:rPr>
              <a:t>‘Hood</a:t>
            </a:r>
            <a:r>
              <a:rPr lang="en-US" sz="2400" dirty="0">
                <a:solidFill>
                  <a:schemeClr val="tx1"/>
                </a:solidFill>
              </a:rPr>
              <a:t>: Neighborhood violence against women and girls. Getting Played: African American girls, urban inequality, and gendered violence (pp. 32-66). New York, NY: NYU Press.</a:t>
            </a:r>
          </a:p>
          <a:p>
            <a:pPr marL="342900" indent="-342900">
              <a:spcBef>
                <a:spcPts val="0"/>
              </a:spcBef>
            </a:pPr>
            <a:endParaRPr lang="en-US" sz="2400" b="1" dirty="0">
              <a:solidFill>
                <a:schemeClr val="tx1"/>
              </a:solidFill>
            </a:endParaRPr>
          </a:p>
          <a:p>
            <a:pPr marL="342900" indent="-342900">
              <a:spcBef>
                <a:spcPts val="0"/>
              </a:spcBef>
            </a:pPr>
            <a:r>
              <a:rPr lang="en-US" sz="2400" b="1" dirty="0">
                <a:solidFill>
                  <a:schemeClr val="tx1"/>
                </a:solidFill>
              </a:rPr>
              <a:t>Looking ahead</a:t>
            </a:r>
            <a:endParaRPr lang="en-US" sz="2400" b="1" dirty="0">
              <a:effectLst/>
              <a:ea typeface="Times New Roman" panose="02020603050405020304" pitchFamily="18" charset="0"/>
            </a:endParaRPr>
          </a:p>
        </p:txBody>
      </p:sp>
    </p:spTree>
    <p:extLst>
      <p:ext uri="{BB962C8B-B14F-4D97-AF65-F5344CB8AC3E}">
        <p14:creationId xmlns:p14="http://schemas.microsoft.com/office/powerpoint/2010/main" val="143723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ED40D-8019-4BC2-9ECA-6C70271E283E}"/>
              </a:ext>
            </a:extLst>
          </p:cNvPr>
          <p:cNvSpPr>
            <a:spLocks noGrp="1"/>
          </p:cNvSpPr>
          <p:nvPr>
            <p:ph type="title"/>
          </p:nvPr>
        </p:nvSpPr>
        <p:spPr>
          <a:xfrm>
            <a:off x="912812" y="381000"/>
            <a:ext cx="8686801" cy="1066800"/>
          </a:xfrm>
        </p:spPr>
        <p:txBody>
          <a:bodyPr/>
          <a:lstStyle/>
          <a:p>
            <a:r>
              <a:rPr lang="en-US" dirty="0"/>
              <a:t>Looking ahead</a:t>
            </a:r>
          </a:p>
        </p:txBody>
      </p:sp>
      <p:graphicFrame>
        <p:nvGraphicFramePr>
          <p:cNvPr id="6" name="Content Placeholder 5">
            <a:extLst>
              <a:ext uri="{FF2B5EF4-FFF2-40B4-BE49-F238E27FC236}">
                <a16:creationId xmlns:a16="http://schemas.microsoft.com/office/drawing/2014/main" id="{6ADE1B3E-950C-4413-9792-66F8AFFE4AD3}"/>
              </a:ext>
            </a:extLst>
          </p:cNvPr>
          <p:cNvGraphicFramePr>
            <a:graphicFrameLocks noGrp="1"/>
          </p:cNvGraphicFramePr>
          <p:nvPr>
            <p:ph idx="1"/>
            <p:extLst>
              <p:ext uri="{D42A27DB-BD31-4B8C-83A1-F6EECF244321}">
                <p14:modId xmlns:p14="http://schemas.microsoft.com/office/powerpoint/2010/main" val="637736025"/>
              </p:ext>
            </p:extLst>
          </p:nvPr>
        </p:nvGraphicFramePr>
        <p:xfrm>
          <a:off x="1065212" y="1676400"/>
          <a:ext cx="9601200" cy="4572000"/>
        </p:xfrm>
        <a:graphic>
          <a:graphicData uri="http://schemas.openxmlformats.org/drawingml/2006/table">
            <a:tbl>
              <a:tblPr firstRow="1" firstCol="1" bandRow="1"/>
              <a:tblGrid>
                <a:gridCol w="2022013">
                  <a:extLst>
                    <a:ext uri="{9D8B030D-6E8A-4147-A177-3AD203B41FA5}">
                      <a16:colId xmlns:a16="http://schemas.microsoft.com/office/drawing/2014/main" val="2656330771"/>
                    </a:ext>
                  </a:extLst>
                </a:gridCol>
                <a:gridCol w="7579187">
                  <a:extLst>
                    <a:ext uri="{9D8B030D-6E8A-4147-A177-3AD203B41FA5}">
                      <a16:colId xmlns:a16="http://schemas.microsoft.com/office/drawing/2014/main" val="564142053"/>
                    </a:ext>
                  </a:extLst>
                </a:gridCol>
              </a:tblGrid>
              <a:tr h="965200">
                <a:tc>
                  <a:txBody>
                    <a:bodyPr/>
                    <a:lstStyle/>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Class session 9:</a:t>
                      </a:r>
                      <a:endParaRPr lang="en-US" sz="20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 </a:t>
                      </a:r>
                      <a:endParaRPr lang="en-US" sz="20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Tu 3/2</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Understanding disparities: Gender in neighborhoods</a:t>
                      </a:r>
                      <a:endParaRPr lang="en-US" sz="20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000" dirty="0">
                          <a:solidFill>
                            <a:srgbClr val="000000"/>
                          </a:solidFill>
                          <a:effectLst/>
                          <a:latin typeface="+mn-lt"/>
                          <a:ea typeface="Times New Roman" panose="02020603050405020304" pitchFamily="18" charset="0"/>
                          <a:cs typeface="Arial" panose="020B0604020202020204" pitchFamily="34" charset="0"/>
                        </a:rPr>
                        <a:t> </a:t>
                      </a:r>
                      <a:endParaRPr lang="en-US" sz="20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READ:</a:t>
                      </a:r>
                      <a:r>
                        <a:rPr lang="en-US" sz="2000" dirty="0">
                          <a:solidFill>
                            <a:srgbClr val="000000"/>
                          </a:solidFill>
                          <a:effectLst/>
                          <a:latin typeface="+mn-lt"/>
                          <a:ea typeface="Times New Roman" panose="02020603050405020304" pitchFamily="18" charset="0"/>
                          <a:cs typeface="Arial" panose="020B0604020202020204" pitchFamily="34" charset="0"/>
                        </a:rPr>
                        <a:t> Miller, J. (2008). Chapter 2: Gender ‘n the </a:t>
                      </a:r>
                      <a:r>
                        <a:rPr lang="en-US" sz="2000" dirty="0" err="1">
                          <a:solidFill>
                            <a:srgbClr val="000000"/>
                          </a:solidFill>
                          <a:effectLst/>
                          <a:latin typeface="+mn-lt"/>
                          <a:ea typeface="Times New Roman" panose="02020603050405020304" pitchFamily="18" charset="0"/>
                          <a:cs typeface="Arial" panose="020B0604020202020204" pitchFamily="34" charset="0"/>
                        </a:rPr>
                        <a:t>‘Hood</a:t>
                      </a:r>
                      <a:r>
                        <a:rPr lang="en-US" sz="2000" dirty="0">
                          <a:solidFill>
                            <a:srgbClr val="000000"/>
                          </a:solidFill>
                          <a:effectLst/>
                          <a:latin typeface="+mn-lt"/>
                          <a:ea typeface="Times New Roman" panose="02020603050405020304" pitchFamily="18" charset="0"/>
                          <a:cs typeface="Arial" panose="020B0604020202020204" pitchFamily="34" charset="0"/>
                        </a:rPr>
                        <a:t>: Neighborhood violence against women and girls. </a:t>
                      </a:r>
                      <a:r>
                        <a:rPr lang="en-US" sz="2000" i="1" dirty="0">
                          <a:solidFill>
                            <a:srgbClr val="000000"/>
                          </a:solidFill>
                          <a:effectLst/>
                          <a:latin typeface="+mn-lt"/>
                          <a:ea typeface="Times New Roman" panose="02020603050405020304" pitchFamily="18" charset="0"/>
                          <a:cs typeface="Arial" panose="020B0604020202020204" pitchFamily="34" charset="0"/>
                        </a:rPr>
                        <a:t>Getting Played: African American girls, urban inequality, and gendered violence </a:t>
                      </a:r>
                      <a:r>
                        <a:rPr lang="en-US" sz="2000" dirty="0">
                          <a:solidFill>
                            <a:srgbClr val="000000"/>
                          </a:solidFill>
                          <a:effectLst/>
                          <a:latin typeface="+mn-lt"/>
                          <a:ea typeface="Times New Roman" panose="02020603050405020304" pitchFamily="18" charset="0"/>
                          <a:cs typeface="Arial" panose="020B0604020202020204" pitchFamily="34" charset="0"/>
                        </a:rPr>
                        <a:t>(pp. 32-66). New York, NY: NYU Press.</a:t>
                      </a:r>
                    </a:p>
                    <a:p>
                      <a:pPr marL="0" marR="0">
                        <a:spcBef>
                          <a:spcPts val="0"/>
                        </a:spcBef>
                        <a:spcAft>
                          <a:spcPts val="0"/>
                        </a:spcAft>
                      </a:pP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2151963"/>
                  </a:ext>
                </a:extLst>
              </a:tr>
              <a:tr h="742315">
                <a:tc>
                  <a:txBody>
                    <a:bodyPr/>
                    <a:lstStyle/>
                    <a:p>
                      <a:pPr marL="0" marR="0" algn="ctr">
                        <a:spcBef>
                          <a:spcPts val="0"/>
                        </a:spcBef>
                        <a:spcAft>
                          <a:spcPts val="0"/>
                        </a:spcAft>
                      </a:pPr>
                      <a:r>
                        <a:rPr lang="en-US" sz="2000" b="1">
                          <a:solidFill>
                            <a:srgbClr val="000000"/>
                          </a:solidFill>
                          <a:effectLst/>
                          <a:latin typeface="+mn-lt"/>
                          <a:ea typeface="Times New Roman" panose="02020603050405020304" pitchFamily="18" charset="0"/>
                          <a:cs typeface="Arial" panose="020B0604020202020204" pitchFamily="34" charset="0"/>
                        </a:rPr>
                        <a:t>Class session 10:</a:t>
                      </a:r>
                      <a:endParaRPr lang="en-US" sz="200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a:solidFill>
                            <a:srgbClr val="000000"/>
                          </a:solidFill>
                          <a:effectLst/>
                          <a:latin typeface="+mn-lt"/>
                          <a:ea typeface="Times New Roman" panose="02020603050405020304" pitchFamily="18" charset="0"/>
                          <a:cs typeface="Arial" panose="020B0604020202020204" pitchFamily="34" charset="0"/>
                        </a:rPr>
                        <a:t> </a:t>
                      </a:r>
                      <a:br>
                        <a:rPr lang="en-US" sz="2000" b="1">
                          <a:solidFill>
                            <a:srgbClr val="000000"/>
                          </a:solidFill>
                          <a:effectLst/>
                          <a:latin typeface="+mn-lt"/>
                          <a:ea typeface="Times New Roman" panose="02020603050405020304" pitchFamily="18" charset="0"/>
                          <a:cs typeface="Arial" panose="020B0604020202020204" pitchFamily="34" charset="0"/>
                        </a:rPr>
                      </a:br>
                      <a:r>
                        <a:rPr lang="en-US" sz="2000" b="1">
                          <a:solidFill>
                            <a:srgbClr val="000000"/>
                          </a:solidFill>
                          <a:effectLst/>
                          <a:latin typeface="+mn-lt"/>
                          <a:ea typeface="Times New Roman" panose="02020603050405020304" pitchFamily="18" charset="0"/>
                          <a:cs typeface="Arial" panose="020B0604020202020204" pitchFamily="34" charset="0"/>
                        </a:rPr>
                        <a:t>Th 3/4</a:t>
                      </a:r>
                      <a:endParaRPr lang="en-US" sz="2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Understanding disparities: Gender in neighborhoods</a:t>
                      </a:r>
                      <a:endParaRPr lang="en-US" sz="20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endParaRPr lang="en-US" sz="2000" b="1" dirty="0">
                        <a:solidFill>
                          <a:srgbClr val="000000"/>
                        </a:solidFill>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Guest: </a:t>
                      </a:r>
                      <a:r>
                        <a:rPr lang="en-US" sz="2000" dirty="0">
                          <a:solidFill>
                            <a:srgbClr val="000000"/>
                          </a:solidFill>
                          <a:effectLst/>
                          <a:latin typeface="+mn-lt"/>
                          <a:ea typeface="Times New Roman" panose="02020603050405020304" pitchFamily="18" charset="0"/>
                          <a:cs typeface="Arial" panose="020B0604020202020204" pitchFamily="34" charset="0"/>
                        </a:rPr>
                        <a:t>Richie Reseda </a:t>
                      </a:r>
                      <a:r>
                        <a:rPr lang="en-US" sz="2000" u="sng" dirty="0">
                          <a:solidFill>
                            <a:srgbClr val="0000FF"/>
                          </a:solidFill>
                          <a:effectLst/>
                          <a:latin typeface="+mn-lt"/>
                          <a:ea typeface="Times New Roman" panose="02020603050405020304" pitchFamily="18" charset="0"/>
                          <a:cs typeface="Arial" panose="020B0604020202020204" pitchFamily="34" charset="0"/>
                          <a:hlinkClick r:id="rId2"/>
                        </a:rPr>
                        <a:t>https://www.successstoriesprogram.org/ourroots</a:t>
                      </a:r>
                      <a:r>
                        <a:rPr lang="en-US" sz="2000" dirty="0">
                          <a:solidFill>
                            <a:srgbClr val="000000"/>
                          </a:solidFill>
                          <a:effectLst/>
                          <a:latin typeface="+mn-lt"/>
                          <a:ea typeface="Times New Roman" panose="02020603050405020304" pitchFamily="18" charset="0"/>
                          <a:cs typeface="Arial" panose="020B0604020202020204" pitchFamily="34" charset="0"/>
                        </a:rPr>
                        <a:t> </a:t>
                      </a:r>
                      <a:endParaRPr lang="en-US" sz="20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endParaRPr lang="en-US" sz="2000" b="1" dirty="0">
                        <a:solidFill>
                          <a:srgbClr val="000000"/>
                        </a:solidFill>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Watch BEFORE class: </a:t>
                      </a:r>
                      <a:r>
                        <a:rPr lang="en-US" sz="2000" b="1" dirty="0">
                          <a:solidFill>
                            <a:srgbClr val="000000"/>
                          </a:solidFill>
                          <a:effectLst/>
                          <a:latin typeface="+mn-lt"/>
                          <a:ea typeface="Times New Roman" panose="02020603050405020304" pitchFamily="18" charset="0"/>
                          <a:cs typeface="Arial" panose="020B0604020202020204" pitchFamily="34" charset="0"/>
                          <a:hlinkClick r:id="rId3"/>
                        </a:rPr>
                        <a:t>https://www.successstoriesprogram.org/thefeministoncellblocky</a:t>
                      </a:r>
                      <a:endParaRPr lang="en-US" sz="2000" b="1" dirty="0">
                        <a:solidFill>
                          <a:srgbClr val="000000"/>
                        </a:solidFill>
                        <a:effectLst/>
                        <a:latin typeface="+mn-lt"/>
                        <a:ea typeface="Times New Roman" panose="02020603050405020304" pitchFamily="18" charset="0"/>
                        <a:cs typeface="Arial" panose="020B0604020202020204" pitchFamily="34" charset="0"/>
                      </a:endParaRPr>
                    </a:p>
                    <a:p>
                      <a:pPr marL="0" marR="0">
                        <a:spcBef>
                          <a:spcPts val="0"/>
                        </a:spcBef>
                        <a:spcAft>
                          <a:spcPts val="0"/>
                        </a:spcAft>
                      </a:pPr>
                      <a:endParaRPr lang="en-US" sz="2000" b="1" dirty="0">
                        <a:solidFill>
                          <a:srgbClr val="000000"/>
                        </a:solidFill>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9270788"/>
                  </a:ext>
                </a:extLst>
              </a:tr>
            </a:tbl>
          </a:graphicData>
        </a:graphic>
      </p:graphicFrame>
    </p:spTree>
    <p:extLst>
      <p:ext uri="{BB962C8B-B14F-4D97-AF65-F5344CB8AC3E}">
        <p14:creationId xmlns:p14="http://schemas.microsoft.com/office/powerpoint/2010/main" val="4028891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5CCE8-BDB0-43BE-B6B6-FF1E1C9949E1}"/>
              </a:ext>
            </a:extLst>
          </p:cNvPr>
          <p:cNvSpPr>
            <a:spLocks noGrp="1"/>
          </p:cNvSpPr>
          <p:nvPr>
            <p:ph type="title"/>
          </p:nvPr>
        </p:nvSpPr>
        <p:spPr/>
        <p:txBody>
          <a:bodyPr/>
          <a:lstStyle/>
          <a:p>
            <a:r>
              <a:rPr lang="en-US" dirty="0"/>
              <a:t>Implicit bias against Black/African Americans</a:t>
            </a:r>
          </a:p>
        </p:txBody>
      </p:sp>
      <p:sp>
        <p:nvSpPr>
          <p:cNvPr id="3" name="Content Placeholder 2">
            <a:extLst>
              <a:ext uri="{FF2B5EF4-FFF2-40B4-BE49-F238E27FC236}">
                <a16:creationId xmlns:a16="http://schemas.microsoft.com/office/drawing/2014/main" id="{A5196051-7FCD-4268-A0D0-9343DA8DDF04}"/>
              </a:ext>
            </a:extLst>
          </p:cNvPr>
          <p:cNvSpPr>
            <a:spLocks noGrp="1"/>
          </p:cNvSpPr>
          <p:nvPr>
            <p:ph idx="1"/>
          </p:nvPr>
        </p:nvSpPr>
        <p:spPr/>
        <p:txBody>
          <a:bodyPr>
            <a:normAutofit/>
          </a:bodyPr>
          <a:lstStyle/>
          <a:p>
            <a:r>
              <a:rPr lang="en-US" dirty="0">
                <a:solidFill>
                  <a:schemeClr val="tx1"/>
                </a:solidFill>
              </a:rPr>
              <a:t>Police</a:t>
            </a:r>
          </a:p>
          <a:p>
            <a:pPr lvl="1"/>
            <a:r>
              <a:rPr lang="en-US" dirty="0">
                <a:solidFill>
                  <a:schemeClr val="tx1"/>
                </a:solidFill>
              </a:rPr>
              <a:t>Greater use of force, more likely to be pulled over and searched, stopped as pedestrians and arrested</a:t>
            </a:r>
          </a:p>
          <a:p>
            <a:r>
              <a:rPr lang="en-US" dirty="0">
                <a:solidFill>
                  <a:schemeClr val="tx1"/>
                </a:solidFill>
              </a:rPr>
              <a:t>Prosecutors</a:t>
            </a:r>
          </a:p>
          <a:p>
            <a:pPr lvl="1"/>
            <a:r>
              <a:rPr lang="en-US" dirty="0">
                <a:solidFill>
                  <a:schemeClr val="tx1"/>
                </a:solidFill>
              </a:rPr>
              <a:t>More likely to be prosecuted, held in pretrial detention, charged with higher crimes/harsher sentences for same crime, and plea bargaining more harsh</a:t>
            </a:r>
          </a:p>
          <a:p>
            <a:r>
              <a:rPr lang="en-US" dirty="0">
                <a:solidFill>
                  <a:schemeClr val="tx1"/>
                </a:solidFill>
              </a:rPr>
              <a:t>Judges</a:t>
            </a:r>
          </a:p>
          <a:p>
            <a:pPr lvl="1"/>
            <a:r>
              <a:rPr lang="en-US" dirty="0">
                <a:solidFill>
                  <a:schemeClr val="tx1"/>
                </a:solidFill>
              </a:rPr>
              <a:t>Pretrial detention, higher bail, harsher sentences, sentenced to death, colorism in sentencing</a:t>
            </a:r>
          </a:p>
          <a:p>
            <a:r>
              <a:rPr lang="en-US" dirty="0">
                <a:solidFill>
                  <a:schemeClr val="tx1"/>
                </a:solidFill>
              </a:rPr>
              <a:t>Juries</a:t>
            </a:r>
          </a:p>
          <a:p>
            <a:pPr lvl="1"/>
            <a:r>
              <a:rPr lang="en-US" dirty="0">
                <a:solidFill>
                  <a:schemeClr val="tx1"/>
                </a:solidFill>
              </a:rPr>
              <a:t>Mock jurors show more implicit bias</a:t>
            </a:r>
          </a:p>
        </p:txBody>
      </p:sp>
    </p:spTree>
    <p:extLst>
      <p:ext uri="{BB962C8B-B14F-4D97-AF65-F5344CB8AC3E}">
        <p14:creationId xmlns:p14="http://schemas.microsoft.com/office/powerpoint/2010/main" val="33883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818C4-19AE-43FD-8354-E959E4EE873E}"/>
              </a:ext>
            </a:extLst>
          </p:cNvPr>
          <p:cNvSpPr>
            <a:spLocks noGrp="1"/>
          </p:cNvSpPr>
          <p:nvPr>
            <p:ph type="title"/>
          </p:nvPr>
        </p:nvSpPr>
        <p:spPr/>
        <p:txBody>
          <a:bodyPr/>
          <a:lstStyle/>
          <a:p>
            <a:r>
              <a:rPr lang="en-US" dirty="0">
                <a:latin typeface="+mn-lt"/>
              </a:rPr>
              <a:t>Key Takeaway</a:t>
            </a:r>
            <a:endParaRPr lang="en-US" dirty="0"/>
          </a:p>
        </p:txBody>
      </p:sp>
      <p:sp>
        <p:nvSpPr>
          <p:cNvPr id="3" name="Content Placeholder 2">
            <a:extLst>
              <a:ext uri="{FF2B5EF4-FFF2-40B4-BE49-F238E27FC236}">
                <a16:creationId xmlns:a16="http://schemas.microsoft.com/office/drawing/2014/main" id="{951C88B2-579B-4D9A-A27A-CE6FA4F9039A}"/>
              </a:ext>
            </a:extLst>
          </p:cNvPr>
          <p:cNvSpPr>
            <a:spLocks noGrp="1"/>
          </p:cNvSpPr>
          <p:nvPr>
            <p:ph idx="1"/>
          </p:nvPr>
        </p:nvSpPr>
        <p:spPr/>
        <p:txBody>
          <a:bodyPr/>
          <a:lstStyle/>
          <a:p>
            <a:pPr algn="l" fontAlgn="base"/>
            <a:r>
              <a:rPr lang="en-US" sz="3200" b="0" i="0" dirty="0">
                <a:solidFill>
                  <a:srgbClr val="231F20"/>
                </a:solidFill>
                <a:effectLst/>
              </a:rPr>
              <a:t>Racial disparities in the criminal justice system are no accident, but rather are rooted in a history of oppression and discriminatory decision making that have deliberately targeted black people and helped create an inaccurate picture of crime that deceptively links them with criminality.</a:t>
            </a:r>
          </a:p>
          <a:p>
            <a:endParaRPr lang="en-US" dirty="0"/>
          </a:p>
        </p:txBody>
      </p:sp>
    </p:spTree>
    <p:extLst>
      <p:ext uri="{BB962C8B-B14F-4D97-AF65-F5344CB8AC3E}">
        <p14:creationId xmlns:p14="http://schemas.microsoft.com/office/powerpoint/2010/main" val="492900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FDE33-744F-4237-A067-47F8854B8E6E}"/>
              </a:ext>
            </a:extLst>
          </p:cNvPr>
          <p:cNvSpPr>
            <a:spLocks noGrp="1"/>
          </p:cNvSpPr>
          <p:nvPr>
            <p:ph type="title"/>
          </p:nvPr>
        </p:nvSpPr>
        <p:spPr>
          <a:xfrm>
            <a:off x="1065212" y="533400"/>
            <a:ext cx="5105399" cy="1447800"/>
          </a:xfrm>
        </p:spPr>
        <p:txBody>
          <a:bodyPr anchor="b">
            <a:normAutofit/>
          </a:bodyPr>
          <a:lstStyle/>
          <a:p>
            <a:r>
              <a:rPr lang="en-US" sz="4400" dirty="0"/>
              <a:t>Don’t lose heart! </a:t>
            </a:r>
          </a:p>
        </p:txBody>
      </p:sp>
      <p:pic>
        <p:nvPicPr>
          <p:cNvPr id="5" name="Graphic 4" descr="Heart with solid fill">
            <a:extLst>
              <a:ext uri="{FF2B5EF4-FFF2-40B4-BE49-F238E27FC236}">
                <a16:creationId xmlns:a16="http://schemas.microsoft.com/office/drawing/2014/main" id="{152B4AA3-2897-4398-A7C2-7A22F3AC492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56313" y="533400"/>
            <a:ext cx="5486400" cy="5486400"/>
          </a:xfrm>
          <a:prstGeom prst="rect">
            <a:avLst/>
          </a:prstGeom>
        </p:spPr>
      </p:pic>
      <p:sp>
        <p:nvSpPr>
          <p:cNvPr id="3" name="Content Placeholder 2">
            <a:extLst>
              <a:ext uri="{FF2B5EF4-FFF2-40B4-BE49-F238E27FC236}">
                <a16:creationId xmlns:a16="http://schemas.microsoft.com/office/drawing/2014/main" id="{03F13A05-7C75-4FC4-B205-887B027AB10B}"/>
              </a:ext>
            </a:extLst>
          </p:cNvPr>
          <p:cNvSpPr>
            <a:spLocks noGrp="1"/>
          </p:cNvSpPr>
          <p:nvPr>
            <p:ph type="body" sz="half" idx="2"/>
          </p:nvPr>
        </p:nvSpPr>
        <p:spPr>
          <a:xfrm>
            <a:off x="1065213" y="2209800"/>
            <a:ext cx="4114800" cy="3810000"/>
          </a:xfrm>
        </p:spPr>
        <p:txBody>
          <a:bodyPr>
            <a:normAutofit/>
          </a:bodyPr>
          <a:lstStyle/>
          <a:p>
            <a:pPr marL="285750" indent="-285750">
              <a:buFont typeface="Arial" panose="020B0604020202020204" pitchFamily="34" charset="0"/>
              <a:buChar char="•"/>
            </a:pPr>
            <a:r>
              <a:rPr lang="en-US" dirty="0">
                <a:solidFill>
                  <a:schemeClr val="tx1"/>
                </a:solidFill>
              </a:rPr>
              <a:t>Protests (and la </a:t>
            </a:r>
            <a:r>
              <a:rPr lang="en-US" dirty="0" err="1">
                <a:solidFill>
                  <a:schemeClr val="tx1"/>
                </a:solidFill>
              </a:rPr>
              <a:t>lucha</a:t>
            </a:r>
            <a:r>
              <a:rPr lang="en-US" dirty="0">
                <a:solidFill>
                  <a:schemeClr val="tx1"/>
                </a:solidFill>
              </a:rPr>
              <a:t>) continue</a:t>
            </a:r>
          </a:p>
          <a:p>
            <a:pPr marL="285750" indent="-285750">
              <a:buFont typeface="Arial" panose="020B0604020202020204" pitchFamily="34" charset="0"/>
              <a:buChar char="•"/>
            </a:pPr>
            <a:r>
              <a:rPr lang="en-US" dirty="0">
                <a:solidFill>
                  <a:schemeClr val="tx1"/>
                </a:solidFill>
              </a:rPr>
              <a:t>Social change takes time</a:t>
            </a:r>
          </a:p>
          <a:p>
            <a:pPr marL="285750" indent="-285750">
              <a:buFont typeface="Arial" panose="020B0604020202020204" pitchFamily="34" charset="0"/>
              <a:buChar char="•"/>
            </a:pPr>
            <a:r>
              <a:rPr lang="en-US" dirty="0">
                <a:solidFill>
                  <a:schemeClr val="tx1"/>
                </a:solidFill>
              </a:rPr>
              <a:t>There are dozens of organizations working on change</a:t>
            </a:r>
          </a:p>
          <a:p>
            <a:pPr marL="285750" indent="-285750">
              <a:buFont typeface="Arial" panose="020B0604020202020204" pitchFamily="34" charset="0"/>
              <a:buChar char="•"/>
            </a:pPr>
            <a:r>
              <a:rPr lang="en-US" dirty="0">
                <a:solidFill>
                  <a:schemeClr val="tx1"/>
                </a:solidFill>
              </a:rPr>
              <a:t>Get involved with change!</a:t>
            </a:r>
          </a:p>
          <a:p>
            <a:r>
              <a:rPr lang="en-US" dirty="0">
                <a:hlinkClick r:id="rId4"/>
              </a:rPr>
              <a:t>https://drugpolicy.org/</a:t>
            </a:r>
            <a:endParaRPr lang="en-US" dirty="0"/>
          </a:p>
          <a:p>
            <a:r>
              <a:rPr lang="en-US" dirty="0">
                <a:hlinkClick r:id="rId5"/>
              </a:rPr>
              <a:t>https://famm.org/</a:t>
            </a:r>
            <a:endParaRPr lang="en-US" dirty="0"/>
          </a:p>
          <a:p>
            <a:r>
              <a:rPr lang="en-US" dirty="0">
                <a:hlinkClick r:id="rId6"/>
              </a:rPr>
              <a:t>https://www.changethenypd.org/</a:t>
            </a:r>
            <a:endParaRPr lang="en-US" dirty="0"/>
          </a:p>
          <a:p>
            <a:r>
              <a:rPr lang="en-US" dirty="0">
                <a:hlinkClick r:id="rId7"/>
              </a:rPr>
              <a:t>https://maketheroadny.org/</a:t>
            </a:r>
            <a:endParaRPr lang="en-US" dirty="0"/>
          </a:p>
          <a:p>
            <a:endParaRPr lang="en-US" dirty="0"/>
          </a:p>
          <a:p>
            <a:endParaRPr lang="en-US" dirty="0"/>
          </a:p>
        </p:txBody>
      </p:sp>
    </p:spTree>
    <p:extLst>
      <p:ext uri="{BB962C8B-B14F-4D97-AF65-F5344CB8AC3E}">
        <p14:creationId xmlns:p14="http://schemas.microsoft.com/office/powerpoint/2010/main" val="388539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E4DF9-A0AD-46BA-84DF-581222950AAA}"/>
              </a:ext>
            </a:extLst>
          </p:cNvPr>
          <p:cNvSpPr>
            <a:spLocks noGrp="1"/>
          </p:cNvSpPr>
          <p:nvPr>
            <p:ph type="title"/>
          </p:nvPr>
        </p:nvSpPr>
        <p:spPr/>
        <p:txBody>
          <a:bodyPr>
            <a:normAutofit/>
          </a:bodyPr>
          <a:lstStyle/>
          <a:p>
            <a:r>
              <a:rPr lang="en-US" dirty="0"/>
              <a:t>Attendance here: </a:t>
            </a:r>
            <a:r>
              <a:rPr lang="en-US" dirty="0">
                <a:hlinkClick r:id="rId2"/>
              </a:rPr>
              <a:t>https://forms.gle/jVYoxyisPsBwEU9KA</a:t>
            </a:r>
            <a:endParaRPr lang="en-US" dirty="0"/>
          </a:p>
        </p:txBody>
      </p:sp>
    </p:spTree>
    <p:extLst>
      <p:ext uri="{BB962C8B-B14F-4D97-AF65-F5344CB8AC3E}">
        <p14:creationId xmlns:p14="http://schemas.microsoft.com/office/powerpoint/2010/main" val="200724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A52A2-C34D-4D8D-BF07-3D77C0B0C713}"/>
              </a:ext>
            </a:extLst>
          </p:cNvPr>
          <p:cNvSpPr>
            <a:spLocks noGrp="1"/>
          </p:cNvSpPr>
          <p:nvPr>
            <p:ph type="title"/>
          </p:nvPr>
        </p:nvSpPr>
        <p:spPr/>
        <p:txBody>
          <a:bodyPr/>
          <a:lstStyle/>
          <a:p>
            <a:r>
              <a:rPr lang="en-US" dirty="0"/>
              <a:t>Difference, disproportion, or disparity?</a:t>
            </a:r>
          </a:p>
        </p:txBody>
      </p:sp>
      <p:sp>
        <p:nvSpPr>
          <p:cNvPr id="3" name="Content Placeholder 2">
            <a:extLst>
              <a:ext uri="{FF2B5EF4-FFF2-40B4-BE49-F238E27FC236}">
                <a16:creationId xmlns:a16="http://schemas.microsoft.com/office/drawing/2014/main" id="{4E2B85C3-76E0-4595-A652-3DDBF945C2F5}"/>
              </a:ext>
            </a:extLst>
          </p:cNvPr>
          <p:cNvSpPr>
            <a:spLocks noGrp="1"/>
          </p:cNvSpPr>
          <p:nvPr>
            <p:ph idx="1"/>
          </p:nvPr>
        </p:nvSpPr>
        <p:spPr>
          <a:xfrm>
            <a:off x="1065212" y="1828800"/>
            <a:ext cx="9753600" cy="4495800"/>
          </a:xfrm>
          <a:solidFill>
            <a:schemeClr val="bg1"/>
          </a:solidFill>
        </p:spPr>
        <p:txBody>
          <a:bodyPr>
            <a:noAutofit/>
          </a:bodyPr>
          <a:lstStyle/>
          <a:p>
            <a:r>
              <a:rPr lang="en-US" sz="3200" dirty="0">
                <a:solidFill>
                  <a:schemeClr val="tx1"/>
                </a:solidFill>
              </a:rPr>
              <a:t>A</a:t>
            </a:r>
            <a:r>
              <a:rPr lang="en-US" sz="3200" b="0" i="0" dirty="0">
                <a:solidFill>
                  <a:schemeClr val="tx1"/>
                </a:solidFill>
                <a:effectLst/>
              </a:rPr>
              <a:t> disparity is not measured directly, but rather as a difference between two groups, often only after other factors that might contribute to that difference have been statistically controlled for.</a:t>
            </a:r>
          </a:p>
          <a:p>
            <a:r>
              <a:rPr lang="en-US" sz="3200" dirty="0">
                <a:solidFill>
                  <a:schemeClr val="tx1"/>
                </a:solidFill>
              </a:rPr>
              <a:t>Neighborhood disparities are also reflected in the criminal justice system: consider </a:t>
            </a:r>
            <a:r>
              <a:rPr lang="en-US" sz="3200" dirty="0">
                <a:solidFill>
                  <a:srgbClr val="00B0F0"/>
                </a:solidFill>
                <a:hlinkClick r:id="rId2">
                  <a:extLst>
                    <a:ext uri="{A12FA001-AC4F-418D-AE19-62706E023703}">
                      <ahyp:hlinkClr xmlns:ahyp="http://schemas.microsoft.com/office/drawing/2018/hyperlinkcolor" val="tx"/>
                    </a:ext>
                  </a:extLst>
                </a:hlinkClick>
              </a:rPr>
              <a:t>rankings</a:t>
            </a:r>
            <a:r>
              <a:rPr lang="en-US" sz="3200" dirty="0">
                <a:solidFill>
                  <a:schemeClr val="tx1"/>
                </a:solidFill>
                <a:hlinkClick r:id="rId2">
                  <a:extLst>
                    <a:ext uri="{A12FA001-AC4F-418D-AE19-62706E023703}">
                      <ahyp:hlinkClr xmlns:ahyp="http://schemas.microsoft.com/office/drawing/2018/hyperlinkcolor" val="tx"/>
                    </a:ext>
                  </a:extLst>
                </a:hlinkClick>
              </a:rPr>
              <a:t>; </a:t>
            </a:r>
            <a:endParaRPr lang="en-US" sz="3200" dirty="0">
              <a:solidFill>
                <a:schemeClr val="tx1"/>
              </a:solidFill>
            </a:endParaRPr>
          </a:p>
          <a:p>
            <a:r>
              <a:rPr lang="en-US" sz="3200" dirty="0">
                <a:solidFill>
                  <a:schemeClr val="tx1"/>
                </a:solidFill>
              </a:rPr>
              <a:t>Now we will look at neighborhood disparities by gender</a:t>
            </a:r>
            <a:endParaRPr lang="en-US" sz="3200" b="0" i="0" dirty="0">
              <a:solidFill>
                <a:schemeClr val="tx1"/>
              </a:solidFill>
              <a:effectLst/>
            </a:endParaRPr>
          </a:p>
        </p:txBody>
      </p:sp>
    </p:spTree>
    <p:extLst>
      <p:ext uri="{BB962C8B-B14F-4D97-AF65-F5344CB8AC3E}">
        <p14:creationId xmlns:p14="http://schemas.microsoft.com/office/powerpoint/2010/main" val="29979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Definitions that are useful for our conversation</a:t>
            </a:r>
            <a:br>
              <a:rPr lang="en-US" dirty="0"/>
            </a:br>
            <a:r>
              <a:rPr lang="en-US" dirty="0"/>
              <a:t>(An intro to sociology review)</a:t>
            </a:r>
          </a:p>
        </p:txBody>
      </p:sp>
      <p:sp>
        <p:nvSpPr>
          <p:cNvPr id="3" name="Content Placeholder 2"/>
          <p:cNvSpPr>
            <a:spLocks noGrp="1"/>
          </p:cNvSpPr>
          <p:nvPr>
            <p:ph idx="1"/>
          </p:nvPr>
        </p:nvSpPr>
        <p:spPr>
          <a:xfrm>
            <a:off x="1065212" y="1828800"/>
            <a:ext cx="9753600" cy="4191000"/>
          </a:xfrm>
        </p:spPr>
        <p:txBody>
          <a:bodyPr>
            <a:normAutofit lnSpcReduction="10000"/>
          </a:bodyPr>
          <a:lstStyle/>
          <a:p>
            <a:pPr lvl="0" fontAlgn="base"/>
            <a:r>
              <a:rPr lang="en-US" sz="2800" b="1" dirty="0">
                <a:solidFill>
                  <a:schemeClr val="tx1"/>
                </a:solidFill>
              </a:rPr>
              <a:t>Sex</a:t>
            </a:r>
            <a:endParaRPr lang="en-US" sz="2800" dirty="0">
              <a:solidFill>
                <a:schemeClr val="tx1"/>
              </a:solidFill>
            </a:endParaRPr>
          </a:p>
          <a:p>
            <a:pPr lvl="0" fontAlgn="base"/>
            <a:r>
              <a:rPr lang="en-US" sz="2800" b="1" dirty="0">
                <a:solidFill>
                  <a:schemeClr val="tx1"/>
                </a:solidFill>
              </a:rPr>
              <a:t>Gender</a:t>
            </a:r>
            <a:endParaRPr lang="en-US" sz="2800" dirty="0">
              <a:solidFill>
                <a:schemeClr val="tx1"/>
              </a:solidFill>
            </a:endParaRPr>
          </a:p>
          <a:p>
            <a:pPr lvl="1" fontAlgn="base"/>
            <a:r>
              <a:rPr lang="en-US" sz="2800" b="1" dirty="0">
                <a:solidFill>
                  <a:schemeClr val="tx1"/>
                </a:solidFill>
              </a:rPr>
              <a:t>Cis-gender</a:t>
            </a:r>
            <a:endParaRPr lang="en-US" sz="2800" dirty="0">
              <a:solidFill>
                <a:schemeClr val="tx1"/>
              </a:solidFill>
            </a:endParaRPr>
          </a:p>
          <a:p>
            <a:pPr lvl="1" fontAlgn="base"/>
            <a:r>
              <a:rPr lang="en-US" sz="2800" b="1" dirty="0">
                <a:solidFill>
                  <a:schemeClr val="tx1"/>
                </a:solidFill>
              </a:rPr>
              <a:t>Transgender</a:t>
            </a:r>
            <a:endParaRPr lang="en-US" sz="2800" dirty="0">
              <a:solidFill>
                <a:schemeClr val="tx1"/>
              </a:solidFill>
            </a:endParaRPr>
          </a:p>
          <a:p>
            <a:pPr lvl="0" fontAlgn="base"/>
            <a:r>
              <a:rPr lang="en-US" sz="2800" b="1" dirty="0">
                <a:solidFill>
                  <a:schemeClr val="tx1"/>
                </a:solidFill>
              </a:rPr>
              <a:t>Sexuality</a:t>
            </a:r>
            <a:r>
              <a:rPr lang="en-US" sz="2800" dirty="0">
                <a:solidFill>
                  <a:schemeClr val="tx1"/>
                </a:solidFill>
              </a:rPr>
              <a:t> </a:t>
            </a:r>
          </a:p>
          <a:p>
            <a:pPr lvl="0" fontAlgn="base"/>
            <a:r>
              <a:rPr lang="en-US" sz="2800" dirty="0">
                <a:solidFill>
                  <a:schemeClr val="tx1"/>
                </a:solidFill>
              </a:rPr>
              <a:t>Sex, gender, and sexuality do not always align</a:t>
            </a:r>
          </a:p>
          <a:p>
            <a:pPr marL="45720" lvl="0" indent="0">
              <a:buNone/>
            </a:pPr>
            <a:r>
              <a:rPr lang="en-US" sz="2400" b="1" dirty="0">
                <a:solidFill>
                  <a:schemeClr val="tx1"/>
                </a:solidFill>
              </a:rPr>
              <a:t>Gendered behavior</a:t>
            </a:r>
            <a:r>
              <a:rPr lang="en-US" sz="2400" b="1">
                <a:solidFill>
                  <a:schemeClr val="tx1"/>
                </a:solidFill>
              </a:rPr>
              <a:t>: </a:t>
            </a:r>
            <a:r>
              <a:rPr lang="en-US" sz="2400">
                <a:solidFill>
                  <a:schemeClr val="tx1"/>
                </a:solidFill>
              </a:rPr>
              <a:t>ways </a:t>
            </a:r>
            <a:r>
              <a:rPr lang="en-US" sz="2400" dirty="0">
                <a:solidFill>
                  <a:schemeClr val="tx1"/>
                </a:solidFill>
              </a:rPr>
              <a:t>in which an individual acts in accordance with their identified male or female gender.</a:t>
            </a:r>
          </a:p>
        </p:txBody>
      </p:sp>
    </p:spTree>
    <p:extLst>
      <p:ext uri="{BB962C8B-B14F-4D97-AF65-F5344CB8AC3E}">
        <p14:creationId xmlns:p14="http://schemas.microsoft.com/office/powerpoint/2010/main" val="28006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Sexualization </a:t>
            </a:r>
            <a:br>
              <a:rPr lang="en-US" sz="2800" dirty="0"/>
            </a:br>
            <a:r>
              <a:rPr lang="en-US" sz="1800" dirty="0"/>
              <a:t>(from the American Psychological Association Task Force on the Sexualization of Girls)</a:t>
            </a:r>
          </a:p>
        </p:txBody>
      </p:sp>
      <p:sp>
        <p:nvSpPr>
          <p:cNvPr id="3" name="Content Placeholder 2"/>
          <p:cNvSpPr>
            <a:spLocks noGrp="1"/>
          </p:cNvSpPr>
          <p:nvPr>
            <p:ph idx="1"/>
          </p:nvPr>
        </p:nvSpPr>
        <p:spPr/>
        <p:txBody>
          <a:bodyPr>
            <a:normAutofit/>
          </a:bodyPr>
          <a:lstStyle/>
          <a:p>
            <a:pPr marL="45720" indent="0">
              <a:buNone/>
            </a:pPr>
            <a:r>
              <a:rPr lang="en-US" sz="2400" dirty="0">
                <a:solidFill>
                  <a:schemeClr val="tx1"/>
                </a:solidFill>
              </a:rPr>
              <a:t>Sexualization occurs when </a:t>
            </a:r>
          </a:p>
          <a:p>
            <a:pPr marL="502920" indent="-457200">
              <a:buAutoNum type="arabicPeriod"/>
            </a:pPr>
            <a:r>
              <a:rPr lang="en-US" sz="2400" dirty="0">
                <a:solidFill>
                  <a:schemeClr val="tx1"/>
                </a:solidFill>
              </a:rPr>
              <a:t>a person’s value comes only from his or her sexual appeal or behavior, to the exclusion of other characteristics; </a:t>
            </a:r>
          </a:p>
          <a:p>
            <a:pPr marL="502920" indent="-457200">
              <a:buAutoNum type="arabicPeriod"/>
            </a:pPr>
            <a:r>
              <a:rPr lang="en-US" sz="2400" dirty="0">
                <a:solidFill>
                  <a:schemeClr val="tx1"/>
                </a:solidFill>
              </a:rPr>
              <a:t>a person is held to a standard that equates physical attractiveness (narrowly defined) with being sexy; </a:t>
            </a:r>
          </a:p>
          <a:p>
            <a:pPr marL="502920" indent="-457200">
              <a:buAutoNum type="arabicPeriod"/>
            </a:pPr>
            <a:r>
              <a:rPr lang="en-US" sz="2400" dirty="0">
                <a:solidFill>
                  <a:schemeClr val="tx1"/>
                </a:solidFill>
              </a:rPr>
              <a:t>a person is sexually objectified—that is, made into a thing for others’ sexual use, rather than seen as a person with the capacity for independent action and decision making; and/or </a:t>
            </a:r>
          </a:p>
          <a:p>
            <a:pPr marL="502920" indent="-457200">
              <a:buAutoNum type="arabicPeriod"/>
            </a:pPr>
            <a:r>
              <a:rPr lang="en-US" sz="2400" dirty="0">
                <a:solidFill>
                  <a:schemeClr val="tx1"/>
                </a:solidFill>
              </a:rPr>
              <a:t>sexuality is inappropriately imposed upon a person</a:t>
            </a:r>
          </a:p>
        </p:txBody>
      </p:sp>
    </p:spTree>
    <p:extLst>
      <p:ext uri="{BB962C8B-B14F-4D97-AF65-F5344CB8AC3E}">
        <p14:creationId xmlns:p14="http://schemas.microsoft.com/office/powerpoint/2010/main" val="1158408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pPr eaLnBrk="1" hangingPunct="1"/>
            <a:r>
              <a:rPr lang="en-US" altLang="en-US" sz="3200" dirty="0">
                <a:latin typeface="+mn-lt"/>
              </a:rPr>
              <a:t>Neighborhood Studies of Crime &amp; Inequality: Miller’s </a:t>
            </a:r>
            <a:r>
              <a:rPr lang="en-US" altLang="en-US" sz="3200" i="1" dirty="0">
                <a:latin typeface="+mn-lt"/>
              </a:rPr>
              <a:t>Getting Played</a:t>
            </a:r>
          </a:p>
        </p:txBody>
      </p:sp>
      <p:sp>
        <p:nvSpPr>
          <p:cNvPr id="5123" name="Rectangle 3"/>
          <p:cNvSpPr>
            <a:spLocks noGrp="1" noChangeArrowheads="1"/>
          </p:cNvSpPr>
          <p:nvPr>
            <p:ph type="body" idx="1"/>
          </p:nvPr>
        </p:nvSpPr>
        <p:spPr>
          <a:xfrm>
            <a:off x="912812" y="1676400"/>
            <a:ext cx="9829800" cy="4724400"/>
          </a:xfrm>
        </p:spPr>
        <p:txBody>
          <a:bodyPr>
            <a:normAutofit/>
          </a:bodyPr>
          <a:lstStyle/>
          <a:p>
            <a:pPr eaLnBrk="1" hangingPunct="1">
              <a:lnSpc>
                <a:spcPct val="90000"/>
              </a:lnSpc>
              <a:defRPr/>
            </a:pPr>
            <a:r>
              <a:rPr lang="en-US" sz="2800" dirty="0">
                <a:solidFill>
                  <a:schemeClr val="tx1"/>
                </a:solidFill>
                <a:latin typeface="+mj-lt"/>
              </a:rPr>
              <a:t>Miller: There is research looking at crime and inequality; not much about how neighborhood violence is </a:t>
            </a:r>
            <a:r>
              <a:rPr lang="en-US" sz="2800" i="1" dirty="0">
                <a:solidFill>
                  <a:schemeClr val="tx1"/>
                </a:solidFill>
                <a:latin typeface="+mj-lt"/>
              </a:rPr>
              <a:t>gendered</a:t>
            </a:r>
          </a:p>
          <a:p>
            <a:pPr eaLnBrk="1" hangingPunct="1">
              <a:lnSpc>
                <a:spcPct val="90000"/>
              </a:lnSpc>
              <a:defRPr/>
            </a:pPr>
            <a:r>
              <a:rPr lang="en-US" sz="2800" dirty="0">
                <a:solidFill>
                  <a:schemeClr val="tx1"/>
                </a:solidFill>
                <a:latin typeface="+mj-lt"/>
              </a:rPr>
              <a:t>Urban African American girls’ risks for non-fatal violence is nearly equal that of African American boys </a:t>
            </a:r>
          </a:p>
          <a:p>
            <a:pPr lvl="2">
              <a:defRPr/>
            </a:pPr>
            <a:r>
              <a:rPr lang="en-US" sz="2800" dirty="0">
                <a:solidFill>
                  <a:schemeClr val="tx1"/>
                </a:solidFill>
                <a:latin typeface="+mj-lt"/>
              </a:rPr>
              <a:t>(Lauritsen, 2003) </a:t>
            </a:r>
          </a:p>
          <a:p>
            <a:pPr>
              <a:defRPr/>
            </a:pPr>
            <a:r>
              <a:rPr lang="en-US" sz="2800" dirty="0">
                <a:solidFill>
                  <a:schemeClr val="tx1"/>
                </a:solidFill>
                <a:latin typeface="+mj-lt"/>
              </a:rPr>
              <a:t>Women’s risks for gender violence are higher in </a:t>
            </a:r>
            <a:r>
              <a:rPr lang="en-US" sz="2800" b="1" dirty="0">
                <a:solidFill>
                  <a:schemeClr val="tx1"/>
                </a:solidFill>
                <a:latin typeface="+mj-lt"/>
              </a:rPr>
              <a:t>distressed</a:t>
            </a:r>
            <a:r>
              <a:rPr lang="en-US" sz="2800" dirty="0">
                <a:solidFill>
                  <a:schemeClr val="tx1"/>
                </a:solidFill>
                <a:latin typeface="+mj-lt"/>
              </a:rPr>
              <a:t>, racially segregated (mostly urban) neighborhoods </a:t>
            </a:r>
          </a:p>
          <a:p>
            <a:pPr lvl="2">
              <a:defRPr/>
            </a:pPr>
            <a:r>
              <a:rPr lang="en-US" sz="2800" dirty="0">
                <a:solidFill>
                  <a:schemeClr val="tx1"/>
                </a:solidFill>
                <a:latin typeface="+mj-lt"/>
              </a:rPr>
              <a:t>(Benson et al., 2003)</a:t>
            </a:r>
          </a:p>
          <a:p>
            <a:pPr eaLnBrk="1" hangingPunct="1">
              <a:lnSpc>
                <a:spcPct val="90000"/>
              </a:lnSpc>
              <a:buFont typeface="Wingdings" panose="05000000000000000000" pitchFamily="2" charset="2"/>
              <a:buNone/>
              <a:defRPr/>
            </a:pPr>
            <a:endParaRPr lang="en-US" sz="1800" dirty="0">
              <a:latin typeface="Book Antiqua" pitchFamily="18" charset="0"/>
            </a:endParaRPr>
          </a:p>
          <a:p>
            <a:pPr marL="0" indent="0">
              <a:buNone/>
              <a:defRPr/>
            </a:pPr>
            <a:endParaRPr lang="en-US" sz="2800" dirty="0">
              <a:latin typeface="Book Antiqua" pitchFamily="18" charset="0"/>
            </a:endParaRPr>
          </a:p>
          <a:p>
            <a:pPr eaLnBrk="1" hangingPunct="1">
              <a:lnSpc>
                <a:spcPct val="90000"/>
              </a:lnSpc>
              <a:defRPr/>
            </a:pPr>
            <a:endParaRPr lang="en-US" dirty="0">
              <a:latin typeface="Book Antiqua" pitchFamily="18" charset="0"/>
            </a:endParaRPr>
          </a:p>
        </p:txBody>
      </p:sp>
    </p:spTree>
    <p:extLst>
      <p:ext uri="{BB962C8B-B14F-4D97-AF65-F5344CB8AC3E}">
        <p14:creationId xmlns:p14="http://schemas.microsoft.com/office/powerpoint/2010/main" val="333858053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8"/>
          <p:cNvSpPr>
            <a:spLocks noGrp="1" noChangeArrowheads="1"/>
          </p:cNvSpPr>
          <p:nvPr>
            <p:ph type="title"/>
          </p:nvPr>
        </p:nvSpPr>
        <p:spPr/>
        <p:txBody>
          <a:bodyPr/>
          <a:lstStyle/>
          <a:p>
            <a:pPr eaLnBrk="1" hangingPunct="1"/>
            <a:r>
              <a:rPr lang="en-US" altLang="en-US" sz="4000" dirty="0"/>
              <a:t>Research Methodology: </a:t>
            </a:r>
            <a:br>
              <a:rPr lang="en-US" altLang="en-US" sz="4000" dirty="0"/>
            </a:br>
            <a:r>
              <a:rPr lang="en-US" altLang="en-US" sz="4000" dirty="0"/>
              <a:t>How Miller did her research</a:t>
            </a:r>
          </a:p>
        </p:txBody>
      </p:sp>
      <p:sp>
        <p:nvSpPr>
          <p:cNvPr id="6147" name="Rectangle 10"/>
          <p:cNvSpPr>
            <a:spLocks noGrp="1" noChangeArrowheads="1"/>
          </p:cNvSpPr>
          <p:nvPr>
            <p:ph type="body" idx="1"/>
          </p:nvPr>
        </p:nvSpPr>
        <p:spPr>
          <a:xfrm>
            <a:off x="1217612" y="1981200"/>
            <a:ext cx="8839200" cy="4343400"/>
          </a:xfrm>
        </p:spPr>
        <p:txBody>
          <a:bodyPr>
            <a:normAutofit lnSpcReduction="10000"/>
          </a:bodyPr>
          <a:lstStyle/>
          <a:p>
            <a:pPr eaLnBrk="1" hangingPunct="1"/>
            <a:r>
              <a:rPr lang="en-US" altLang="en-US" sz="2800" dirty="0">
                <a:solidFill>
                  <a:schemeClr val="tx1"/>
                </a:solidFill>
                <a:latin typeface="+mj-lt"/>
              </a:rPr>
              <a:t>Qualitative (meaning not numbers, but conversations), in-depth interviews</a:t>
            </a:r>
          </a:p>
          <a:p>
            <a:pPr eaLnBrk="1" hangingPunct="1"/>
            <a:r>
              <a:rPr lang="en-US" altLang="en-US" sz="2800" dirty="0">
                <a:solidFill>
                  <a:schemeClr val="tx1"/>
                </a:solidFill>
                <a:latin typeface="+mj-lt"/>
              </a:rPr>
              <a:t>35 young women, 40 young men</a:t>
            </a:r>
          </a:p>
          <a:p>
            <a:pPr eaLnBrk="1" hangingPunct="1"/>
            <a:r>
              <a:rPr lang="en-US" altLang="en-US" sz="2800" dirty="0">
                <a:solidFill>
                  <a:schemeClr val="tx1"/>
                </a:solidFill>
                <a:latin typeface="+mj-lt"/>
              </a:rPr>
              <a:t>African American youth, residing in “</a:t>
            </a:r>
            <a:r>
              <a:rPr lang="en-US" altLang="en-US" sz="2800" dirty="0">
                <a:solidFill>
                  <a:schemeClr val="tx1"/>
                </a:solidFill>
                <a:latin typeface="+mj-lt"/>
                <a:hlinkClick r:id="rId3" action="ppaction://hlinksldjump"/>
              </a:rPr>
              <a:t>distressed</a:t>
            </a:r>
            <a:r>
              <a:rPr lang="en-US" altLang="en-US" sz="2800" dirty="0">
                <a:solidFill>
                  <a:schemeClr val="tx1"/>
                </a:solidFill>
                <a:latin typeface="+mj-lt"/>
              </a:rPr>
              <a:t>” urban neighborhoods in St. Louis</a:t>
            </a:r>
          </a:p>
          <a:p>
            <a:pPr eaLnBrk="1" hangingPunct="1"/>
            <a:r>
              <a:rPr lang="en-US" altLang="en-US" sz="2800" dirty="0">
                <a:solidFill>
                  <a:schemeClr val="tx1"/>
                </a:solidFill>
                <a:latin typeface="+mj-lt"/>
              </a:rPr>
              <a:t>Purposive sampling: Chose youth “at risk” or involved in delinquency</a:t>
            </a:r>
          </a:p>
          <a:p>
            <a:pPr eaLnBrk="1" hangingPunct="1"/>
            <a:r>
              <a:rPr lang="en-US" altLang="en-US" sz="2800" dirty="0">
                <a:solidFill>
                  <a:schemeClr val="tx1"/>
                </a:solidFill>
                <a:latin typeface="+mj-lt"/>
              </a:rPr>
              <a:t>Young people were found through local community agency &amp; alternative public high schools</a:t>
            </a:r>
          </a:p>
          <a:p>
            <a:pPr eaLnBrk="1" hangingPunct="1">
              <a:buFont typeface="Wingdings" panose="05000000000000000000" pitchFamily="2" charset="2"/>
              <a:buNone/>
            </a:pPr>
            <a:endParaRPr lang="en-US" altLang="en-US" dirty="0">
              <a:latin typeface="Book Antiqua" panose="02040602050305030304" pitchFamily="18" charset="0"/>
            </a:endParaRPr>
          </a:p>
        </p:txBody>
      </p:sp>
    </p:spTree>
    <p:extLst>
      <p:ext uri="{BB962C8B-B14F-4D97-AF65-F5344CB8AC3E}">
        <p14:creationId xmlns:p14="http://schemas.microsoft.com/office/powerpoint/2010/main" val="399310201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1E1C0-943B-470F-90F6-F885292D63CB}"/>
              </a:ext>
            </a:extLst>
          </p:cNvPr>
          <p:cNvSpPr>
            <a:spLocks noGrp="1"/>
          </p:cNvSpPr>
          <p:nvPr>
            <p:ph type="title"/>
          </p:nvPr>
        </p:nvSpPr>
        <p:spPr>
          <a:xfrm>
            <a:off x="1065212" y="533400"/>
            <a:ext cx="10134600" cy="685800"/>
          </a:xfrm>
        </p:spPr>
        <p:txBody>
          <a:bodyPr/>
          <a:lstStyle/>
          <a:p>
            <a:r>
              <a:rPr lang="en-US" dirty="0"/>
              <a:t>“Distressed” neighborhoods or communities</a:t>
            </a:r>
          </a:p>
        </p:txBody>
      </p:sp>
      <p:sp>
        <p:nvSpPr>
          <p:cNvPr id="3" name="Content Placeholder 2">
            <a:extLst>
              <a:ext uri="{FF2B5EF4-FFF2-40B4-BE49-F238E27FC236}">
                <a16:creationId xmlns:a16="http://schemas.microsoft.com/office/drawing/2014/main" id="{9C8C823E-6A61-4407-AF8D-B429E26BF2DA}"/>
              </a:ext>
            </a:extLst>
          </p:cNvPr>
          <p:cNvSpPr>
            <a:spLocks noGrp="1"/>
          </p:cNvSpPr>
          <p:nvPr>
            <p:ph idx="1"/>
          </p:nvPr>
        </p:nvSpPr>
        <p:spPr>
          <a:xfrm>
            <a:off x="1065212" y="1447800"/>
            <a:ext cx="10134600" cy="5181600"/>
          </a:xfrm>
          <a:solidFill>
            <a:schemeClr val="bg1"/>
          </a:solidFill>
        </p:spPr>
        <p:txBody>
          <a:bodyPr>
            <a:noAutofit/>
          </a:bodyPr>
          <a:lstStyle/>
          <a:p>
            <a:r>
              <a:rPr lang="en-US" b="1" dirty="0">
                <a:solidFill>
                  <a:schemeClr val="tx1"/>
                </a:solidFill>
              </a:rPr>
              <a:t>No high school diploma:</a:t>
            </a:r>
            <a:r>
              <a:rPr lang="en-US" dirty="0">
                <a:solidFill>
                  <a:schemeClr val="tx1"/>
                </a:solidFill>
              </a:rPr>
              <a:t> Percent of the population 25 years and older without a high school diploma or equivalent</a:t>
            </a:r>
          </a:p>
          <a:p>
            <a:r>
              <a:rPr lang="en-US" b="1" dirty="0">
                <a:solidFill>
                  <a:schemeClr val="tx1"/>
                </a:solidFill>
              </a:rPr>
              <a:t>Housing vacancy rate:</a:t>
            </a:r>
            <a:r>
              <a:rPr lang="en-US" dirty="0">
                <a:solidFill>
                  <a:schemeClr val="tx1"/>
                </a:solidFill>
              </a:rPr>
              <a:t> Percent of habitable housing that is unoccupied, excluding properties that are for seasonal, recreational, or occasional use</a:t>
            </a:r>
          </a:p>
          <a:p>
            <a:r>
              <a:rPr lang="en-US" b="1" dirty="0">
                <a:solidFill>
                  <a:schemeClr val="tx1"/>
                </a:solidFill>
              </a:rPr>
              <a:t>Adults not working:</a:t>
            </a:r>
            <a:r>
              <a:rPr lang="en-US" dirty="0">
                <a:solidFill>
                  <a:schemeClr val="tx1"/>
                </a:solidFill>
              </a:rPr>
              <a:t> Percent of the prime-age population (ages 25-64) not currently in work</a:t>
            </a:r>
          </a:p>
          <a:p>
            <a:r>
              <a:rPr lang="en-US" b="1" dirty="0">
                <a:solidFill>
                  <a:schemeClr val="tx1"/>
                </a:solidFill>
              </a:rPr>
              <a:t>Poverty rate:</a:t>
            </a:r>
            <a:r>
              <a:rPr lang="en-US" dirty="0">
                <a:solidFill>
                  <a:schemeClr val="tx1"/>
                </a:solidFill>
              </a:rPr>
              <a:t> Percent of the population living under the poverty line</a:t>
            </a:r>
          </a:p>
          <a:p>
            <a:r>
              <a:rPr lang="en-US" b="1" dirty="0">
                <a:solidFill>
                  <a:schemeClr val="tx1"/>
                </a:solidFill>
              </a:rPr>
              <a:t>Median income ratio:</a:t>
            </a:r>
            <a:r>
              <a:rPr lang="en-US" dirty="0">
                <a:solidFill>
                  <a:schemeClr val="tx1"/>
                </a:solidFill>
              </a:rPr>
              <a:t> A geography’s median income expressed as a percentage of its state’s median income</a:t>
            </a:r>
          </a:p>
          <a:p>
            <a:r>
              <a:rPr lang="en-US" b="1" dirty="0">
                <a:solidFill>
                  <a:schemeClr val="tx1"/>
                </a:solidFill>
              </a:rPr>
              <a:t>Change in employment:</a:t>
            </a:r>
            <a:r>
              <a:rPr lang="en-US" dirty="0">
                <a:solidFill>
                  <a:schemeClr val="tx1"/>
                </a:solidFill>
              </a:rPr>
              <a:t> Percent change in the number of jobs</a:t>
            </a:r>
          </a:p>
          <a:p>
            <a:r>
              <a:rPr lang="en-US" b="1" dirty="0">
                <a:solidFill>
                  <a:schemeClr val="tx1"/>
                </a:solidFill>
              </a:rPr>
              <a:t>Change in business establishments:</a:t>
            </a:r>
            <a:r>
              <a:rPr lang="en-US" dirty="0">
                <a:solidFill>
                  <a:schemeClr val="tx1"/>
                </a:solidFill>
              </a:rPr>
              <a:t> Percent change in the number of business establishments</a:t>
            </a:r>
          </a:p>
        </p:txBody>
      </p:sp>
    </p:spTree>
    <p:extLst>
      <p:ext uri="{BB962C8B-B14F-4D97-AF65-F5344CB8AC3E}">
        <p14:creationId xmlns:p14="http://schemas.microsoft.com/office/powerpoint/2010/main" val="1112512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C2BB4-0D6B-40B4-AE95-94E8A46B2FF6}"/>
              </a:ext>
            </a:extLst>
          </p:cNvPr>
          <p:cNvSpPr>
            <a:spLocks noGrp="1"/>
          </p:cNvSpPr>
          <p:nvPr>
            <p:ph type="title"/>
          </p:nvPr>
        </p:nvSpPr>
        <p:spPr/>
        <p:txBody>
          <a:bodyPr>
            <a:normAutofit fontScale="90000"/>
          </a:bodyPr>
          <a:lstStyle/>
          <a:p>
            <a:r>
              <a:rPr lang="en-US" dirty="0"/>
              <a:t>Miller: </a:t>
            </a:r>
            <a:r>
              <a:rPr lang="en-US" sz="3600" i="1" dirty="0">
                <a:effectLst/>
                <a:latin typeface="+mn-lt"/>
                <a:ea typeface="Times New Roman" panose="02020603050405020304" pitchFamily="18" charset="0"/>
                <a:cs typeface="Times New Roman" panose="02020603050405020304" pitchFamily="18" charset="0"/>
              </a:rPr>
              <a:t>Getting Played: African American girls, urban inequality,</a:t>
            </a:r>
            <a:r>
              <a:rPr lang="en-US" sz="3600" i="1" spc="-15" dirty="0">
                <a:effectLst/>
                <a:latin typeface="+mn-lt"/>
                <a:ea typeface="Times New Roman" panose="02020603050405020304" pitchFamily="18" charset="0"/>
                <a:cs typeface="Times New Roman" panose="02020603050405020304" pitchFamily="18" charset="0"/>
              </a:rPr>
              <a:t> </a:t>
            </a:r>
            <a:r>
              <a:rPr lang="en-US" sz="3600" i="1" dirty="0">
                <a:effectLst/>
                <a:latin typeface="+mn-lt"/>
                <a:ea typeface="Times New Roman" panose="02020603050405020304" pitchFamily="18" charset="0"/>
                <a:cs typeface="Times New Roman" panose="02020603050405020304" pitchFamily="18" charset="0"/>
              </a:rPr>
              <a:t>and gendered violence </a:t>
            </a:r>
            <a:endParaRPr lang="en-US" dirty="0"/>
          </a:p>
        </p:txBody>
      </p:sp>
      <p:pic>
        <p:nvPicPr>
          <p:cNvPr id="4" name="Online Media 3" title="Breakfast at the Barracks - Season 2, Episode 33">
            <a:hlinkClick r:id="" action="ppaction://media"/>
            <a:extLst>
              <a:ext uri="{FF2B5EF4-FFF2-40B4-BE49-F238E27FC236}">
                <a16:creationId xmlns:a16="http://schemas.microsoft.com/office/drawing/2014/main" id="{04D16AE6-470A-4652-940F-14D0FCFAAD39}"/>
              </a:ext>
            </a:extLst>
          </p:cNvPr>
          <p:cNvPicPr>
            <a:picLocks noGrp="1" noRot="1" noChangeAspect="1"/>
          </p:cNvPicPr>
          <p:nvPr>
            <p:ph idx="1"/>
            <a:videoFile r:link="rId1"/>
          </p:nvPr>
        </p:nvPicPr>
        <p:blipFill>
          <a:blip r:embed="rId3"/>
          <a:stretch>
            <a:fillRect/>
          </a:stretch>
        </p:blipFill>
        <p:spPr>
          <a:xfrm>
            <a:off x="1684338" y="1828800"/>
            <a:ext cx="7450137" cy="4191000"/>
          </a:xfrm>
          <a:prstGeom prst="rect">
            <a:avLst/>
          </a:prstGeom>
        </p:spPr>
      </p:pic>
    </p:spTree>
    <p:extLst>
      <p:ext uri="{BB962C8B-B14F-4D97-AF65-F5344CB8AC3E}">
        <p14:creationId xmlns:p14="http://schemas.microsoft.com/office/powerpoint/2010/main" val="2196755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9"/>
          <p:cNvSpPr>
            <a:spLocks noGrp="1" noChangeArrowheads="1"/>
          </p:cNvSpPr>
          <p:nvPr>
            <p:ph type="title"/>
          </p:nvPr>
        </p:nvSpPr>
        <p:spPr/>
        <p:txBody>
          <a:bodyPr>
            <a:normAutofit/>
          </a:bodyPr>
          <a:lstStyle/>
          <a:p>
            <a:pPr eaLnBrk="1" hangingPunct="1"/>
            <a:r>
              <a:rPr lang="en-US" altLang="en-US" sz="2800" dirty="0"/>
              <a:t>Neighborhood characteristics in the research</a:t>
            </a:r>
          </a:p>
        </p:txBody>
      </p:sp>
      <p:graphicFrame>
        <p:nvGraphicFramePr>
          <p:cNvPr id="4" name="Table 3"/>
          <p:cNvGraphicFramePr>
            <a:graphicFrameLocks noGrp="1"/>
          </p:cNvGraphicFramePr>
          <p:nvPr/>
        </p:nvGraphicFramePr>
        <p:xfrm>
          <a:off x="1065212" y="1920810"/>
          <a:ext cx="8686800" cy="3397380"/>
        </p:xfrm>
        <a:graphic>
          <a:graphicData uri="http://schemas.openxmlformats.org/drawingml/2006/table">
            <a:tbl>
              <a:tblPr firstRow="1" firstCol="1" bandRow="1"/>
              <a:tblGrid>
                <a:gridCol w="2171700">
                  <a:extLst>
                    <a:ext uri="{9D8B030D-6E8A-4147-A177-3AD203B41FA5}">
                      <a16:colId xmlns:a16="http://schemas.microsoft.com/office/drawing/2014/main" val="2041635493"/>
                    </a:ext>
                  </a:extLst>
                </a:gridCol>
                <a:gridCol w="2171700">
                  <a:extLst>
                    <a:ext uri="{9D8B030D-6E8A-4147-A177-3AD203B41FA5}">
                      <a16:colId xmlns:a16="http://schemas.microsoft.com/office/drawing/2014/main" val="127851054"/>
                    </a:ext>
                  </a:extLst>
                </a:gridCol>
                <a:gridCol w="2171700">
                  <a:extLst>
                    <a:ext uri="{9D8B030D-6E8A-4147-A177-3AD203B41FA5}">
                      <a16:colId xmlns:a16="http://schemas.microsoft.com/office/drawing/2014/main" val="3351813639"/>
                    </a:ext>
                  </a:extLst>
                </a:gridCol>
                <a:gridCol w="2171700">
                  <a:extLst>
                    <a:ext uri="{9D8B030D-6E8A-4147-A177-3AD203B41FA5}">
                      <a16:colId xmlns:a16="http://schemas.microsoft.com/office/drawing/2014/main" val="3839355793"/>
                    </a:ext>
                  </a:extLst>
                </a:gridCol>
              </a:tblGrid>
              <a:tr h="0">
                <a:tc>
                  <a:txBody>
                    <a:bodyPr/>
                    <a:lstStyle/>
                    <a:p>
                      <a:pPr marL="0" marR="0">
                        <a:lnSpc>
                          <a:spcPct val="107000"/>
                        </a:lnSpc>
                        <a:spcBef>
                          <a:spcPts val="0"/>
                        </a:spcBef>
                        <a:spcAft>
                          <a:spcPts val="0"/>
                        </a:spcAft>
                      </a:pPr>
                      <a:r>
                        <a:rPr lang="en-US" sz="1800">
                          <a:effectLst/>
                          <a:latin typeface="+mn-lt"/>
                          <a:ea typeface="Calibri" panose="020F050202020403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mn-lt"/>
                          <a:ea typeface="Calibri" panose="020F0502020204030204" pitchFamily="34" charset="0"/>
                          <a:cs typeface="Times New Roman" panose="02020603050405020304" pitchFamily="18" charset="0"/>
                        </a:rPr>
                        <a:t>Respondents’ Neighborhoods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07000"/>
                        </a:lnSpc>
                        <a:spcBef>
                          <a:spcPts val="0"/>
                        </a:spcBef>
                        <a:spcAft>
                          <a:spcPts val="0"/>
                        </a:spcAft>
                      </a:pPr>
                      <a:r>
                        <a:rPr lang="en-US" sz="1800" b="1" dirty="0">
                          <a:effectLst/>
                          <a:latin typeface="+mn-lt"/>
                          <a:ea typeface="Calibri" panose="020F0502020204030204" pitchFamily="34" charset="0"/>
                          <a:cs typeface="Times New Roman" panose="02020603050405020304" pitchFamily="18" charset="0"/>
                        </a:rPr>
                        <a:t>St. Louis City</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07000"/>
                        </a:lnSpc>
                        <a:spcBef>
                          <a:spcPts val="0"/>
                        </a:spcBef>
                        <a:spcAft>
                          <a:spcPts val="0"/>
                        </a:spcAft>
                      </a:pPr>
                      <a:r>
                        <a:rPr lang="en-US" sz="1800" b="1">
                          <a:effectLst/>
                          <a:latin typeface="+mn-lt"/>
                          <a:ea typeface="Calibri" panose="020F0502020204030204" pitchFamily="34" charset="0"/>
                          <a:cs typeface="Times New Roman" panose="02020603050405020304" pitchFamily="18" charset="0"/>
                        </a:rPr>
                        <a:t>St. Louis County</a:t>
                      </a:r>
                      <a:endParaRPr lang="en-US" sz="18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68320036"/>
                  </a:ext>
                </a:extLst>
              </a:tr>
              <a:tr h="0">
                <a:tc>
                  <a:txBody>
                    <a:bodyPr/>
                    <a:lstStyle/>
                    <a:p>
                      <a:pPr marL="0" marR="0">
                        <a:lnSpc>
                          <a:spcPct val="107000"/>
                        </a:lnSpc>
                        <a:spcBef>
                          <a:spcPts val="0"/>
                        </a:spcBef>
                        <a:spcAft>
                          <a:spcPts val="0"/>
                        </a:spcAft>
                      </a:pPr>
                      <a:r>
                        <a:rPr lang="en-US" sz="1800" b="1">
                          <a:effectLst/>
                          <a:latin typeface="+mn-lt"/>
                          <a:ea typeface="Calibri" panose="020F0502020204030204" pitchFamily="34" charset="0"/>
                          <a:cs typeface="Times New Roman" panose="02020603050405020304" pitchFamily="18" charset="0"/>
                        </a:rPr>
                        <a:t>Percent African  American</a:t>
                      </a:r>
                      <a:endParaRPr lang="en-US" sz="18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82.6%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107000"/>
                        </a:lnSpc>
                        <a:spcBef>
                          <a:spcPts val="0"/>
                        </a:spcBef>
                        <a:spcAft>
                          <a:spcPts val="0"/>
                        </a:spcAft>
                      </a:pPr>
                      <a:r>
                        <a:rPr lang="en-US" sz="1800">
                          <a:effectLst/>
                          <a:latin typeface="+mn-lt"/>
                          <a:ea typeface="Calibri" panose="020F0502020204030204" pitchFamily="34" charset="0"/>
                          <a:cs typeface="Times New Roman" panose="02020603050405020304" pitchFamily="18" charset="0"/>
                        </a:rPr>
                        <a:t>51.2%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a:effectLst/>
                          <a:latin typeface="+mn-lt"/>
                          <a:ea typeface="Calibri" panose="020F0502020204030204" pitchFamily="34" charset="0"/>
                          <a:cs typeface="Times New Roman" panose="02020603050405020304" pitchFamily="18" charset="0"/>
                        </a:rPr>
                        <a:t>18.9%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800646"/>
                  </a:ext>
                </a:extLst>
              </a:tr>
              <a:tr h="0">
                <a:tc>
                  <a:txBody>
                    <a:bodyPr/>
                    <a:lstStyle/>
                    <a:p>
                      <a:pPr marL="0" marR="0">
                        <a:lnSpc>
                          <a:spcPct val="107000"/>
                        </a:lnSpc>
                        <a:spcBef>
                          <a:spcPts val="0"/>
                        </a:spcBef>
                        <a:spcAft>
                          <a:spcPts val="0"/>
                        </a:spcAft>
                      </a:pPr>
                      <a:r>
                        <a:rPr lang="en-US" sz="1800" b="1">
                          <a:effectLst/>
                          <a:latin typeface="+mn-lt"/>
                          <a:ea typeface="Calibri" panose="020F0502020204030204" pitchFamily="34" charset="0"/>
                          <a:cs typeface="Times New Roman" panose="02020603050405020304" pitchFamily="18" charset="0"/>
                        </a:rPr>
                        <a:t>Median Family Income</a:t>
                      </a:r>
                      <a:endParaRPr lang="en-US" sz="18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$24,806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107000"/>
                        </a:lnSpc>
                        <a:spcBef>
                          <a:spcPts val="0"/>
                        </a:spcBef>
                        <a:spcAft>
                          <a:spcPts val="0"/>
                        </a:spcAft>
                      </a:pPr>
                      <a:r>
                        <a:rPr lang="en-US" sz="1800">
                          <a:effectLst/>
                          <a:latin typeface="+mn-lt"/>
                          <a:ea typeface="Calibri" panose="020F0502020204030204" pitchFamily="34" charset="0"/>
                          <a:cs typeface="Times New Roman" panose="02020603050405020304" pitchFamily="18" charset="0"/>
                        </a:rPr>
                        <a:t>$32,585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a:effectLst/>
                          <a:latin typeface="+mn-lt"/>
                          <a:ea typeface="Calibri" panose="020F0502020204030204" pitchFamily="34" charset="0"/>
                          <a:cs typeface="Times New Roman" panose="02020603050405020304" pitchFamily="18" charset="0"/>
                        </a:rPr>
                        <a:t>$61,680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9193856"/>
                  </a:ext>
                </a:extLst>
              </a:tr>
              <a:tr h="0">
                <a:tc>
                  <a:txBody>
                    <a:bodyPr/>
                    <a:lstStyle/>
                    <a:p>
                      <a:pPr marL="0" marR="0">
                        <a:lnSpc>
                          <a:spcPct val="107000"/>
                        </a:lnSpc>
                        <a:spcBef>
                          <a:spcPts val="0"/>
                        </a:spcBef>
                        <a:spcAft>
                          <a:spcPts val="0"/>
                        </a:spcAft>
                      </a:pPr>
                      <a:r>
                        <a:rPr lang="en-US" sz="1800" b="1">
                          <a:effectLst/>
                          <a:latin typeface="+mn-lt"/>
                          <a:ea typeface="Calibri" panose="020F0502020204030204" pitchFamily="34" charset="0"/>
                          <a:cs typeface="Times New Roman" panose="02020603050405020304" pitchFamily="18" charset="0"/>
                        </a:rPr>
                        <a:t>Percent Poverty</a:t>
                      </a:r>
                      <a:endParaRPr lang="en-US" sz="18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33.8%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107000"/>
                        </a:lnSpc>
                        <a:spcBef>
                          <a:spcPts val="0"/>
                        </a:spcBef>
                        <a:spcAft>
                          <a:spcPts val="0"/>
                        </a:spcAft>
                      </a:pPr>
                      <a:r>
                        <a:rPr lang="en-US" sz="1800">
                          <a:effectLst/>
                          <a:latin typeface="+mn-lt"/>
                          <a:ea typeface="Calibri" panose="020F0502020204030204" pitchFamily="34" charset="0"/>
                          <a:cs typeface="Times New Roman" panose="02020603050405020304" pitchFamily="18" charset="0"/>
                        </a:rPr>
                        <a:t>24.6%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a:effectLst/>
                          <a:latin typeface="+mn-lt"/>
                          <a:ea typeface="Calibri" panose="020F0502020204030204" pitchFamily="34" charset="0"/>
                          <a:cs typeface="Times New Roman" panose="02020603050405020304" pitchFamily="18" charset="0"/>
                        </a:rPr>
                        <a:t>6.9%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3965986"/>
                  </a:ext>
                </a:extLst>
              </a:tr>
              <a:tr h="0">
                <a:tc>
                  <a:txBody>
                    <a:bodyPr/>
                    <a:lstStyle/>
                    <a:p>
                      <a:pPr marL="0" marR="0">
                        <a:lnSpc>
                          <a:spcPct val="107000"/>
                        </a:lnSpc>
                        <a:spcBef>
                          <a:spcPts val="0"/>
                        </a:spcBef>
                        <a:spcAft>
                          <a:spcPts val="0"/>
                        </a:spcAft>
                      </a:pPr>
                      <a:r>
                        <a:rPr lang="en-US" sz="1800" b="1">
                          <a:effectLst/>
                          <a:latin typeface="+mn-lt"/>
                          <a:ea typeface="Calibri" panose="020F0502020204030204" pitchFamily="34" charset="0"/>
                          <a:cs typeface="Times New Roman" panose="02020603050405020304" pitchFamily="18" charset="0"/>
                        </a:rPr>
                        <a:t>Percent Unemployment</a:t>
                      </a:r>
                      <a:endParaRPr lang="en-US" sz="18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18.0%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107000"/>
                        </a:lnSpc>
                        <a:spcBef>
                          <a:spcPts val="0"/>
                        </a:spcBef>
                        <a:spcAft>
                          <a:spcPts val="0"/>
                        </a:spcAft>
                      </a:pPr>
                      <a:r>
                        <a:rPr lang="en-US" sz="1800">
                          <a:effectLst/>
                          <a:latin typeface="+mn-lt"/>
                          <a:ea typeface="Calibri" panose="020F0502020204030204" pitchFamily="34" charset="0"/>
                          <a:cs typeface="Times New Roman" panose="02020603050405020304" pitchFamily="18" charset="0"/>
                        </a:rPr>
                        <a:t>11.3%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a:effectLst/>
                          <a:latin typeface="+mn-lt"/>
                          <a:ea typeface="Calibri" panose="020F0502020204030204" pitchFamily="34" charset="0"/>
                          <a:cs typeface="Times New Roman" panose="02020603050405020304" pitchFamily="18" charset="0"/>
                        </a:rPr>
                        <a:t>4.6%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7660240"/>
                  </a:ext>
                </a:extLst>
              </a:tr>
              <a:tr h="0">
                <a:tc>
                  <a:txBody>
                    <a:bodyPr/>
                    <a:lstStyle/>
                    <a:p>
                      <a:pPr marL="0" marR="0">
                        <a:lnSpc>
                          <a:spcPct val="107000"/>
                        </a:lnSpc>
                        <a:spcBef>
                          <a:spcPts val="0"/>
                        </a:spcBef>
                        <a:spcAft>
                          <a:spcPts val="0"/>
                        </a:spcAft>
                      </a:pPr>
                      <a:r>
                        <a:rPr lang="en-US" sz="1800" b="1">
                          <a:effectLst/>
                          <a:latin typeface="+mn-lt"/>
                          <a:ea typeface="Calibri" panose="020F0502020204030204" pitchFamily="34" charset="0"/>
                          <a:cs typeface="Times New Roman" panose="02020603050405020304" pitchFamily="18" charset="0"/>
                        </a:rPr>
                        <a:t>Percent Female-Headed Families with Children</a:t>
                      </a:r>
                      <a:endParaRPr lang="en-US" sz="18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43.1%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107000"/>
                        </a:lnSpc>
                        <a:spcBef>
                          <a:spcPts val="0"/>
                        </a:spcBef>
                        <a:spcAft>
                          <a:spcPts val="0"/>
                        </a:spcAft>
                      </a:pPr>
                      <a:r>
                        <a:rPr lang="en-US" sz="1800">
                          <a:effectLst/>
                          <a:latin typeface="+mn-lt"/>
                          <a:ea typeface="Calibri" panose="020F0502020204030204" pitchFamily="34" charset="0"/>
                          <a:cs typeface="Times New Roman" panose="02020603050405020304" pitchFamily="18" charset="0"/>
                        </a:rPr>
                        <a:t>28.8%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10.7%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6261676"/>
                  </a:ext>
                </a:extLst>
              </a:tr>
            </a:tbl>
          </a:graphicData>
        </a:graphic>
      </p:graphicFrame>
      <p:sp>
        <p:nvSpPr>
          <p:cNvPr id="6" name="TextBox 5"/>
          <p:cNvSpPr txBox="1"/>
          <p:nvPr/>
        </p:nvSpPr>
        <p:spPr>
          <a:xfrm>
            <a:off x="7389812" y="5638800"/>
            <a:ext cx="2209800" cy="276999"/>
          </a:xfrm>
          <a:prstGeom prst="rect">
            <a:avLst/>
          </a:prstGeom>
          <a:noFill/>
        </p:spPr>
        <p:txBody>
          <a:bodyPr wrap="square" rtlCol="0">
            <a:spAutoFit/>
          </a:bodyPr>
          <a:lstStyle/>
          <a:p>
            <a:r>
              <a:rPr lang="en-US" sz="1200" dirty="0"/>
              <a:t>Source: US Census, 2000</a:t>
            </a:r>
          </a:p>
        </p:txBody>
      </p:sp>
    </p:spTree>
    <p:extLst>
      <p:ext uri="{BB962C8B-B14F-4D97-AF65-F5344CB8AC3E}">
        <p14:creationId xmlns:p14="http://schemas.microsoft.com/office/powerpoint/2010/main" val="4068016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Content Placeholder 2"/>
          <p:cNvSpPr>
            <a:spLocks noGrp="1"/>
          </p:cNvSpPr>
          <p:nvPr>
            <p:ph idx="1"/>
          </p:nvPr>
        </p:nvSpPr>
        <p:spPr/>
        <p:txBody>
          <a:bodyPr>
            <a:normAutofit/>
          </a:bodyPr>
          <a:lstStyle/>
          <a:p>
            <a:r>
              <a:rPr lang="en-US" sz="2400" dirty="0">
                <a:solidFill>
                  <a:schemeClr val="tx1"/>
                </a:solidFill>
              </a:rPr>
              <a:t>Do you feel that your neighborhood is safer for men or women? How so?</a:t>
            </a:r>
          </a:p>
          <a:p>
            <a:r>
              <a:rPr lang="en-US" sz="2400" dirty="0">
                <a:solidFill>
                  <a:schemeClr val="tx1"/>
                </a:solidFill>
              </a:rPr>
              <a:t>Miller says that in the neighborhood where she did her research “public community space is male space, especially at night.” Have you seen evidence of this in your neighborhood?</a:t>
            </a:r>
          </a:p>
          <a:p>
            <a:r>
              <a:rPr lang="en-US" sz="2400" dirty="0">
                <a:solidFill>
                  <a:schemeClr val="tx1"/>
                </a:solidFill>
              </a:rPr>
              <a:t>Youth in the St. Louis neighborhoods in the research say there is a neighborhood norm that requires people to mind their own business. Does that happen in NYC neighborhoods too? What’s at the root </a:t>
            </a:r>
            <a:r>
              <a:rPr lang="en-US" sz="2400">
                <a:solidFill>
                  <a:schemeClr val="tx1"/>
                </a:solidFill>
              </a:rPr>
              <a:t>of that norm?</a:t>
            </a:r>
            <a:endParaRPr lang="en-US" sz="2400" dirty="0">
              <a:solidFill>
                <a:schemeClr val="tx1"/>
              </a:solidFill>
            </a:endParaRPr>
          </a:p>
        </p:txBody>
      </p:sp>
    </p:spTree>
    <p:extLst>
      <p:ext uri="{BB962C8B-B14F-4D97-AF65-F5344CB8AC3E}">
        <p14:creationId xmlns:p14="http://schemas.microsoft.com/office/powerpoint/2010/main" val="3253678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ED40D-8019-4BC2-9ECA-6C70271E283E}"/>
              </a:ext>
            </a:extLst>
          </p:cNvPr>
          <p:cNvSpPr>
            <a:spLocks noGrp="1"/>
          </p:cNvSpPr>
          <p:nvPr>
            <p:ph type="title"/>
          </p:nvPr>
        </p:nvSpPr>
        <p:spPr>
          <a:xfrm>
            <a:off x="912812" y="381000"/>
            <a:ext cx="8686801" cy="1066800"/>
          </a:xfrm>
        </p:spPr>
        <p:txBody>
          <a:bodyPr/>
          <a:lstStyle/>
          <a:p>
            <a:r>
              <a:rPr lang="en-US" dirty="0"/>
              <a:t>Looking ahead</a:t>
            </a:r>
          </a:p>
        </p:txBody>
      </p:sp>
      <p:graphicFrame>
        <p:nvGraphicFramePr>
          <p:cNvPr id="6" name="Content Placeholder 5">
            <a:extLst>
              <a:ext uri="{FF2B5EF4-FFF2-40B4-BE49-F238E27FC236}">
                <a16:creationId xmlns:a16="http://schemas.microsoft.com/office/drawing/2014/main" id="{6ADE1B3E-950C-4413-9792-66F8AFFE4AD3}"/>
              </a:ext>
            </a:extLst>
          </p:cNvPr>
          <p:cNvGraphicFramePr>
            <a:graphicFrameLocks noGrp="1"/>
          </p:cNvGraphicFramePr>
          <p:nvPr>
            <p:ph idx="1"/>
          </p:nvPr>
        </p:nvGraphicFramePr>
        <p:xfrm>
          <a:off x="1065212" y="1676400"/>
          <a:ext cx="9601200" cy="4572000"/>
        </p:xfrm>
        <a:graphic>
          <a:graphicData uri="http://schemas.openxmlformats.org/drawingml/2006/table">
            <a:tbl>
              <a:tblPr firstRow="1" firstCol="1" bandRow="1"/>
              <a:tblGrid>
                <a:gridCol w="2022013">
                  <a:extLst>
                    <a:ext uri="{9D8B030D-6E8A-4147-A177-3AD203B41FA5}">
                      <a16:colId xmlns:a16="http://schemas.microsoft.com/office/drawing/2014/main" val="2656330771"/>
                    </a:ext>
                  </a:extLst>
                </a:gridCol>
                <a:gridCol w="7579187">
                  <a:extLst>
                    <a:ext uri="{9D8B030D-6E8A-4147-A177-3AD203B41FA5}">
                      <a16:colId xmlns:a16="http://schemas.microsoft.com/office/drawing/2014/main" val="564142053"/>
                    </a:ext>
                  </a:extLst>
                </a:gridCol>
              </a:tblGrid>
              <a:tr h="965200">
                <a:tc>
                  <a:txBody>
                    <a:bodyPr/>
                    <a:lstStyle/>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Class session 9:</a:t>
                      </a:r>
                      <a:endParaRPr lang="en-US" sz="20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 </a:t>
                      </a:r>
                      <a:endParaRPr lang="en-US" sz="20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Tu 3/2</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Understanding disparities: Gender in neighborhoods</a:t>
                      </a:r>
                      <a:endParaRPr lang="en-US" sz="20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000" dirty="0">
                          <a:solidFill>
                            <a:srgbClr val="000000"/>
                          </a:solidFill>
                          <a:effectLst/>
                          <a:latin typeface="+mn-lt"/>
                          <a:ea typeface="Times New Roman" panose="02020603050405020304" pitchFamily="18" charset="0"/>
                          <a:cs typeface="Arial" panose="020B0604020202020204" pitchFamily="34" charset="0"/>
                        </a:rPr>
                        <a:t> </a:t>
                      </a:r>
                      <a:endParaRPr lang="en-US" sz="20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READ:</a:t>
                      </a:r>
                      <a:r>
                        <a:rPr lang="en-US" sz="2000" dirty="0">
                          <a:solidFill>
                            <a:srgbClr val="000000"/>
                          </a:solidFill>
                          <a:effectLst/>
                          <a:latin typeface="+mn-lt"/>
                          <a:ea typeface="Times New Roman" panose="02020603050405020304" pitchFamily="18" charset="0"/>
                          <a:cs typeface="Arial" panose="020B0604020202020204" pitchFamily="34" charset="0"/>
                        </a:rPr>
                        <a:t> Miller, J. (2008). Chapter 2: Gender ‘n the </a:t>
                      </a:r>
                      <a:r>
                        <a:rPr lang="en-US" sz="2000" dirty="0" err="1">
                          <a:solidFill>
                            <a:srgbClr val="000000"/>
                          </a:solidFill>
                          <a:effectLst/>
                          <a:latin typeface="+mn-lt"/>
                          <a:ea typeface="Times New Roman" panose="02020603050405020304" pitchFamily="18" charset="0"/>
                          <a:cs typeface="Arial" panose="020B0604020202020204" pitchFamily="34" charset="0"/>
                        </a:rPr>
                        <a:t>‘Hood</a:t>
                      </a:r>
                      <a:r>
                        <a:rPr lang="en-US" sz="2000" dirty="0">
                          <a:solidFill>
                            <a:srgbClr val="000000"/>
                          </a:solidFill>
                          <a:effectLst/>
                          <a:latin typeface="+mn-lt"/>
                          <a:ea typeface="Times New Roman" panose="02020603050405020304" pitchFamily="18" charset="0"/>
                          <a:cs typeface="Arial" panose="020B0604020202020204" pitchFamily="34" charset="0"/>
                        </a:rPr>
                        <a:t>: Neighborhood violence against women and girls. </a:t>
                      </a:r>
                      <a:r>
                        <a:rPr lang="en-US" sz="2000" i="1" dirty="0">
                          <a:solidFill>
                            <a:srgbClr val="000000"/>
                          </a:solidFill>
                          <a:effectLst/>
                          <a:latin typeface="+mn-lt"/>
                          <a:ea typeface="Times New Roman" panose="02020603050405020304" pitchFamily="18" charset="0"/>
                          <a:cs typeface="Arial" panose="020B0604020202020204" pitchFamily="34" charset="0"/>
                        </a:rPr>
                        <a:t>Getting Played: African American girls, urban inequality, and gendered violence </a:t>
                      </a:r>
                      <a:r>
                        <a:rPr lang="en-US" sz="2000" dirty="0">
                          <a:solidFill>
                            <a:srgbClr val="000000"/>
                          </a:solidFill>
                          <a:effectLst/>
                          <a:latin typeface="+mn-lt"/>
                          <a:ea typeface="Times New Roman" panose="02020603050405020304" pitchFamily="18" charset="0"/>
                          <a:cs typeface="Arial" panose="020B0604020202020204" pitchFamily="34" charset="0"/>
                        </a:rPr>
                        <a:t>(pp. 32-66). New York, NY: NYU Press.</a:t>
                      </a:r>
                    </a:p>
                    <a:p>
                      <a:pPr marL="0" marR="0">
                        <a:spcBef>
                          <a:spcPts val="0"/>
                        </a:spcBef>
                        <a:spcAft>
                          <a:spcPts val="0"/>
                        </a:spcAft>
                      </a:pP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2151963"/>
                  </a:ext>
                </a:extLst>
              </a:tr>
              <a:tr h="742315">
                <a:tc>
                  <a:txBody>
                    <a:bodyPr/>
                    <a:lstStyle/>
                    <a:p>
                      <a:pPr marL="0" marR="0" algn="ctr">
                        <a:spcBef>
                          <a:spcPts val="0"/>
                        </a:spcBef>
                        <a:spcAft>
                          <a:spcPts val="0"/>
                        </a:spcAft>
                      </a:pPr>
                      <a:r>
                        <a:rPr lang="en-US" sz="2000" b="1">
                          <a:solidFill>
                            <a:srgbClr val="000000"/>
                          </a:solidFill>
                          <a:effectLst/>
                          <a:latin typeface="+mn-lt"/>
                          <a:ea typeface="Times New Roman" panose="02020603050405020304" pitchFamily="18" charset="0"/>
                          <a:cs typeface="Arial" panose="020B0604020202020204" pitchFamily="34" charset="0"/>
                        </a:rPr>
                        <a:t>Class session 10:</a:t>
                      </a:r>
                      <a:endParaRPr lang="en-US" sz="200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a:solidFill>
                            <a:srgbClr val="000000"/>
                          </a:solidFill>
                          <a:effectLst/>
                          <a:latin typeface="+mn-lt"/>
                          <a:ea typeface="Times New Roman" panose="02020603050405020304" pitchFamily="18" charset="0"/>
                          <a:cs typeface="Arial" panose="020B0604020202020204" pitchFamily="34" charset="0"/>
                        </a:rPr>
                        <a:t> </a:t>
                      </a:r>
                      <a:br>
                        <a:rPr lang="en-US" sz="2000" b="1">
                          <a:solidFill>
                            <a:srgbClr val="000000"/>
                          </a:solidFill>
                          <a:effectLst/>
                          <a:latin typeface="+mn-lt"/>
                          <a:ea typeface="Times New Roman" panose="02020603050405020304" pitchFamily="18" charset="0"/>
                          <a:cs typeface="Arial" panose="020B0604020202020204" pitchFamily="34" charset="0"/>
                        </a:rPr>
                      </a:br>
                      <a:r>
                        <a:rPr lang="en-US" sz="2000" b="1">
                          <a:solidFill>
                            <a:srgbClr val="000000"/>
                          </a:solidFill>
                          <a:effectLst/>
                          <a:latin typeface="+mn-lt"/>
                          <a:ea typeface="Times New Roman" panose="02020603050405020304" pitchFamily="18" charset="0"/>
                          <a:cs typeface="Arial" panose="020B0604020202020204" pitchFamily="34" charset="0"/>
                        </a:rPr>
                        <a:t>Th 3/4</a:t>
                      </a:r>
                      <a:endParaRPr lang="en-US" sz="2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Understanding disparities: Gender in neighborhoods</a:t>
                      </a:r>
                      <a:endParaRPr lang="en-US" sz="20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endParaRPr lang="en-US" sz="2000" b="1" dirty="0">
                        <a:solidFill>
                          <a:srgbClr val="000000"/>
                        </a:solidFill>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Guest: </a:t>
                      </a:r>
                      <a:r>
                        <a:rPr lang="en-US" sz="2000" dirty="0">
                          <a:solidFill>
                            <a:srgbClr val="000000"/>
                          </a:solidFill>
                          <a:effectLst/>
                          <a:latin typeface="+mn-lt"/>
                          <a:ea typeface="Times New Roman" panose="02020603050405020304" pitchFamily="18" charset="0"/>
                          <a:cs typeface="Arial" panose="020B0604020202020204" pitchFamily="34" charset="0"/>
                        </a:rPr>
                        <a:t>Richie Reseda </a:t>
                      </a:r>
                      <a:r>
                        <a:rPr lang="en-US" sz="2000" u="sng" dirty="0">
                          <a:solidFill>
                            <a:srgbClr val="0000FF"/>
                          </a:solidFill>
                          <a:effectLst/>
                          <a:latin typeface="+mn-lt"/>
                          <a:ea typeface="Times New Roman" panose="02020603050405020304" pitchFamily="18" charset="0"/>
                          <a:cs typeface="Arial" panose="020B0604020202020204" pitchFamily="34" charset="0"/>
                          <a:hlinkClick r:id="rId2"/>
                        </a:rPr>
                        <a:t>https://www.successstoriesprogram.org/ourroots</a:t>
                      </a:r>
                      <a:r>
                        <a:rPr lang="en-US" sz="2000" dirty="0">
                          <a:solidFill>
                            <a:srgbClr val="000000"/>
                          </a:solidFill>
                          <a:effectLst/>
                          <a:latin typeface="+mn-lt"/>
                          <a:ea typeface="Times New Roman" panose="02020603050405020304" pitchFamily="18" charset="0"/>
                          <a:cs typeface="Arial" panose="020B0604020202020204" pitchFamily="34" charset="0"/>
                        </a:rPr>
                        <a:t> </a:t>
                      </a:r>
                      <a:endParaRPr lang="en-US" sz="20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endParaRPr lang="en-US" sz="2000" b="1" dirty="0">
                        <a:solidFill>
                          <a:srgbClr val="000000"/>
                        </a:solidFill>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Watch BEFORE class: </a:t>
                      </a:r>
                      <a:r>
                        <a:rPr lang="en-US" sz="2000" b="1" dirty="0">
                          <a:solidFill>
                            <a:srgbClr val="000000"/>
                          </a:solidFill>
                          <a:effectLst/>
                          <a:latin typeface="+mn-lt"/>
                          <a:ea typeface="Times New Roman" panose="02020603050405020304" pitchFamily="18" charset="0"/>
                          <a:cs typeface="Arial" panose="020B0604020202020204" pitchFamily="34" charset="0"/>
                          <a:hlinkClick r:id="rId3"/>
                        </a:rPr>
                        <a:t>https://www.successstoriesprogram.org/thefeministoncellblocky</a:t>
                      </a:r>
                      <a:endParaRPr lang="en-US" sz="2000" b="1" dirty="0">
                        <a:solidFill>
                          <a:srgbClr val="000000"/>
                        </a:solidFill>
                        <a:effectLst/>
                        <a:latin typeface="+mn-lt"/>
                        <a:ea typeface="Times New Roman" panose="02020603050405020304" pitchFamily="18" charset="0"/>
                        <a:cs typeface="Arial" panose="020B0604020202020204" pitchFamily="34" charset="0"/>
                      </a:endParaRPr>
                    </a:p>
                    <a:p>
                      <a:pPr marL="0" marR="0">
                        <a:spcBef>
                          <a:spcPts val="0"/>
                        </a:spcBef>
                        <a:spcAft>
                          <a:spcPts val="0"/>
                        </a:spcAft>
                      </a:pPr>
                      <a:endParaRPr lang="en-US" sz="2000" b="1" dirty="0">
                        <a:solidFill>
                          <a:srgbClr val="000000"/>
                        </a:solidFill>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9270788"/>
                  </a:ext>
                </a:extLst>
              </a:tr>
            </a:tbl>
          </a:graphicData>
        </a:graphic>
      </p:graphicFrame>
    </p:spTree>
    <p:extLst>
      <p:ext uri="{BB962C8B-B14F-4D97-AF65-F5344CB8AC3E}">
        <p14:creationId xmlns:p14="http://schemas.microsoft.com/office/powerpoint/2010/main" val="336502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2D0870B-5333-4B89-B14A-85A8EA464D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contrast presentation (widescreen)</Template>
  <TotalTime>0</TotalTime>
  <Words>1709</Words>
  <Application>Microsoft Office PowerPoint</Application>
  <PresentationFormat>Custom</PresentationFormat>
  <Paragraphs>167</Paragraphs>
  <Slides>17</Slides>
  <Notes>6</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Book Antiqua</vt:lpstr>
      <vt:lpstr>Franklin Gothic Medium</vt:lpstr>
      <vt:lpstr>Wingdings</vt:lpstr>
      <vt:lpstr>Business Contrast 16x9</vt:lpstr>
      <vt:lpstr>CRJ 204 1700:  Criminal Justice and the Urban Community</vt:lpstr>
      <vt:lpstr>AGENDA: Tuesday, February 23, 2021</vt:lpstr>
      <vt:lpstr>Looking ahead</vt:lpstr>
      <vt:lpstr>Implicit bias against Black/African Americans</vt:lpstr>
      <vt:lpstr>Key Takeaway</vt:lpstr>
      <vt:lpstr>Don’t lose heart! </vt:lpstr>
      <vt:lpstr>Attendance here: https://forms.gle/jVYoxyisPsBwEU9KA</vt:lpstr>
      <vt:lpstr>Difference, disproportion, or disparity?</vt:lpstr>
      <vt:lpstr> Definitions that are useful for our conversation (An intro to sociology review)</vt:lpstr>
      <vt:lpstr>Sexualization  (from the American Psychological Association Task Force on the Sexualization of Girls)</vt:lpstr>
      <vt:lpstr>Neighborhood Studies of Crime &amp; Inequality: Miller’s Getting Played</vt:lpstr>
      <vt:lpstr>Research Methodology:  How Miller did her research</vt:lpstr>
      <vt:lpstr>“Distressed” neighborhoods or communities</vt:lpstr>
      <vt:lpstr>Miller: Getting Played: African American girls, urban inequality, and gendered violence </vt:lpstr>
      <vt:lpstr>Neighborhood characteristics in the research</vt:lpstr>
      <vt:lpstr>Discussion</vt:lpstr>
      <vt:lpstr>Looking ahead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2015-01-14T15:33:44Z</dcterms:created>
  <dcterms:modified xsi:type="dcterms:W3CDTF">2021-07-21T17:58:53Z</dcterms:modified>
  <cp:contentStatus/>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TC028952669991</vt:lpwstr>
  </property>
</Properties>
</file>