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7"/>
  </p:notesMasterIdLst>
  <p:handoutMasterIdLst>
    <p:handoutMasterId r:id="rId18"/>
  </p:handoutMasterIdLst>
  <p:sldIdLst>
    <p:sldId id="256" r:id="rId3"/>
    <p:sldId id="265" r:id="rId4"/>
    <p:sldId id="276" r:id="rId5"/>
    <p:sldId id="275" r:id="rId6"/>
    <p:sldId id="278" r:id="rId7"/>
    <p:sldId id="279" r:id="rId8"/>
    <p:sldId id="280" r:id="rId9"/>
    <p:sldId id="281" r:id="rId10"/>
    <p:sldId id="283" r:id="rId11"/>
    <p:sldId id="282" r:id="rId12"/>
    <p:sldId id="285" r:id="rId13"/>
    <p:sldId id="286" r:id="rId14"/>
    <p:sldId id="284" r:id="rId15"/>
    <p:sldId id="287" r:id="rId16"/>
  </p:sldIdLst>
  <p:sldSz cx="12188825"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61" autoAdjust="0"/>
    <p:restoredTop sz="94660"/>
  </p:normalViewPr>
  <p:slideViewPr>
    <p:cSldViewPr showGuides="1">
      <p:cViewPr varScale="1">
        <p:scale>
          <a:sx n="59" d="100"/>
          <a:sy n="59" d="100"/>
        </p:scale>
        <p:origin x="56" y="60"/>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24CE221E-83ED-4F6C-BA5F-3F9E6FDB6953}" type="datetimeFigureOut">
              <a:rPr lang="en-US"/>
              <a:t>3/12/2021</a:t>
            </a:fld>
            <a:endParaRPr/>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A4CBEF8-5CDE-472B-839B-B8BB0C881006}" type="slidenum">
              <a:rPr/>
              <a:t>‹#›</a:t>
            </a:fld>
            <a:endParaRPr/>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97853E5F-CE67-483C-A264-F17AC70E9CA2}" type="datetimeFigureOut">
              <a:rPr lang="en-US"/>
              <a:t>3/12/2021</a:t>
            </a:fld>
            <a:endParaRPr/>
          </a:p>
        </p:txBody>
      </p:sp>
      <p:sp>
        <p:nvSpPr>
          <p:cNvPr id="4" name="Slide Image Placeholder 3"/>
          <p:cNvSpPr>
            <a:spLocks noGrp="1" noRot="1" noChangeAspect="1"/>
          </p:cNvSpPr>
          <p:nvPr>
            <p:ph type="sldImg" idx="2"/>
          </p:nvPr>
        </p:nvSpPr>
        <p:spPr>
          <a:xfrm>
            <a:off x="417513" y="701675"/>
            <a:ext cx="6242050" cy="3511550"/>
          </a:xfrm>
          <a:prstGeom prst="rect">
            <a:avLst/>
          </a:prstGeom>
          <a:noFill/>
          <a:ln w="12700">
            <a:solidFill>
              <a:prstClr val="black"/>
            </a:solidFill>
          </a:ln>
        </p:spPr>
        <p:txBody>
          <a:bodyPr vert="horz" lIns="93936" tIns="46968" rIns="93936" bIns="46968" rtlCol="0" anchor="ctr"/>
          <a:lstStyle/>
          <a:p>
            <a:endParaRPr/>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6BB98AFB-CB0D-4DFE-87B9-B4B0D0DE73CD}" type="slidenum">
              <a:rPr/>
              <a:t>‹#›</a:t>
            </a:fld>
            <a:endParaRPr/>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What is the sociological imagination, and what does it enable us to do if we have one?</a:t>
            </a:r>
            <a:endParaRPr lang="en-US" sz="1100" dirty="0"/>
          </a:p>
          <a:p>
            <a:pPr lvl="0"/>
            <a:endParaRPr lang="en-US" sz="1100" dirty="0"/>
          </a:p>
          <a:p>
            <a:pPr lvl="0"/>
            <a:r>
              <a:rPr lang="en-US" dirty="0"/>
              <a:t>The first fruit of this imagination is the idea that the individual can understand his own experience and gauge his own fate only by locating himself within his period, that he can know his own chances in life only by becoming aware of those of all individuals in his circumstances. By living we contribute however minutely to the shaping of society and to the course of its history even as we are made by society and its historical push and shove. The sociological imagination enables us to grasp history and biography and the relations between the two within society. That is its task and its promise.</a:t>
            </a:r>
          </a:p>
          <a:p>
            <a:pPr lvl="1"/>
            <a:endParaRPr lang="en-US" dirty="0"/>
          </a:p>
          <a:p>
            <a:r>
              <a:rPr lang="en-US" dirty="0"/>
              <a:t>Perhaps the most fruitful distinction with which the sociological imagination works is between “the personal troubles of milieu” and “the public issues of social structure.” This distinction is an </a:t>
            </a:r>
            <a:r>
              <a:rPr lang="en-US" b="1" dirty="0"/>
              <a:t>essential tool </a:t>
            </a:r>
            <a:r>
              <a:rPr lang="en-US" dirty="0"/>
              <a:t>of the sociological imagination and a feature of all classic work in social science.</a:t>
            </a:r>
            <a:endParaRPr lang="en-US" sz="1800" dirty="0"/>
          </a:p>
          <a:p>
            <a:pPr lvl="1"/>
            <a:endParaRPr lang="en-US" sz="1100" dirty="0"/>
          </a:p>
          <a:p>
            <a:pPr lvl="0"/>
            <a:r>
              <a:rPr lang="en-US" dirty="0"/>
              <a:t>What distinction does Mills make between personal troubles and public issues? How might they be related?</a:t>
            </a:r>
            <a:endParaRPr lang="en-US" sz="1100" dirty="0"/>
          </a:p>
          <a:p>
            <a:pPr lvl="0"/>
            <a:endParaRPr lang="en-US" sz="1100" dirty="0"/>
          </a:p>
          <a:p>
            <a:pPr lvl="0"/>
            <a:r>
              <a:rPr lang="en-US" dirty="0"/>
              <a:t>Perhaps the most useful distinction with which the sociological imagination works is between the “personal troubles of milieu” and the “public issues of social structure.”  Troubles occur within the character of the individual and the range of his immediate relations with others; the resolution of troubles lie within the individual as a biographical entity; a trouble is a private matter; values cherished by the individual are felt to be threatened.</a:t>
            </a:r>
          </a:p>
          <a:p>
            <a:pPr lvl="0"/>
            <a:endParaRPr lang="en-US" dirty="0"/>
          </a:p>
          <a:p>
            <a:pPr lvl="0"/>
            <a:r>
              <a:rPr lang="en-US" dirty="0"/>
              <a:t>Issues have to do with matters that transcend these local environments of the individual. An issue is a public matter; some value cherished by publics is felt to be threatened. An issue often involves a </a:t>
            </a:r>
            <a:br>
              <a:rPr lang="en-US" dirty="0"/>
            </a:br>
            <a:r>
              <a:rPr lang="en-US" dirty="0"/>
              <a:t>crisis in institutional arrangements and often too it involves what Marxists call contradictions or antagonisms. </a:t>
            </a:r>
          </a:p>
          <a:p>
            <a:pPr lvl="0"/>
            <a:endParaRPr lang="en-US" dirty="0"/>
          </a:p>
          <a:p>
            <a:pPr lvl="0"/>
            <a:r>
              <a:rPr lang="en-US" dirty="0"/>
              <a:t>Consider unemployment: if 1 in 100,000 is unemployed this is a personal trouble. In a nation of 50 million employees, 15 million are unemployed, that is an issue. </a:t>
            </a:r>
          </a:p>
          <a:p>
            <a:pPr lvl="0"/>
            <a:endParaRPr lang="en-US" dirty="0"/>
          </a:p>
          <a:p>
            <a:pPr lvl="0"/>
            <a:r>
              <a:rPr lang="en-US" dirty="0"/>
              <a:t>Both the correct statement of the problem and the range of possible solutions require us to consider the economic and political institutions of the society, and not merely the personal situation and character of a scatter of individuals. Consider war; consider marriage; consider the metropolis. What we experience in various and specific milieu (social surroundings or environment) is often caused by structural changes.</a:t>
            </a:r>
            <a:endParaRPr lang="en-US" sz="1100" dirty="0"/>
          </a:p>
        </p:txBody>
      </p:sp>
      <p:sp>
        <p:nvSpPr>
          <p:cNvPr id="4" name="Slide Number Placeholder 3"/>
          <p:cNvSpPr>
            <a:spLocks noGrp="1"/>
          </p:cNvSpPr>
          <p:nvPr>
            <p:ph type="sldNum" sz="quarter" idx="10"/>
          </p:nvPr>
        </p:nvSpPr>
        <p:spPr/>
        <p:txBody>
          <a:bodyPr/>
          <a:lstStyle/>
          <a:p>
            <a:fld id="{6BB98AFB-CB0D-4DFE-87B9-B4B0D0DE73CD}" type="slidenum">
              <a:rPr lang="en-US" smtClean="0"/>
              <a:t>4</a:t>
            </a:fld>
            <a:endParaRPr lang="en-US" dirty="0"/>
          </a:p>
        </p:txBody>
      </p:sp>
    </p:spTree>
    <p:extLst>
      <p:ext uri="{BB962C8B-B14F-4D97-AF65-F5344CB8AC3E}">
        <p14:creationId xmlns:p14="http://schemas.microsoft.com/office/powerpoint/2010/main" val="2121820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5</a:t>
            </a:fld>
            <a:endParaRPr lang="en-US" dirty="0"/>
          </a:p>
        </p:txBody>
      </p:sp>
    </p:spTree>
    <p:extLst>
      <p:ext uri="{BB962C8B-B14F-4D97-AF65-F5344CB8AC3E}">
        <p14:creationId xmlns:p14="http://schemas.microsoft.com/office/powerpoint/2010/main" val="1195469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The U.S. Census Bureau's poverty threshold for a family with two adults and one child was $20,160 in 2016. </a:t>
            </a:r>
          </a:p>
          <a:p>
            <a:r>
              <a:rPr lang="en-US" dirty="0">
                <a:solidFill>
                  <a:schemeClr val="tx1"/>
                </a:solidFill>
              </a:rPr>
              <a:t>This is the official measurement of poverty used by the Federal Government, and the measure used for most poverty-based data presented on State Health Facts. </a:t>
            </a:r>
          </a:p>
          <a:p>
            <a:r>
              <a:rPr lang="en-US" dirty="0">
                <a:solidFill>
                  <a:schemeClr val="tx1"/>
                </a:solidFill>
              </a:rPr>
              <a:t>The Department of Health and Human Services (HHS) produces simplified - but very similar - versions of these poverty thresholds called "poverty guidelines" that are used to assess eligibility for income-based programs such as Medicaid. </a:t>
            </a:r>
          </a:p>
          <a:p>
            <a:r>
              <a:rPr lang="en-US" dirty="0">
                <a:solidFill>
                  <a:schemeClr val="tx1"/>
                </a:solidFill>
              </a:rPr>
              <a:t>For more information on measures of poverty, please see the detailed description provided by HHS: </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6</a:t>
            </a:fld>
            <a:endParaRPr lang="en-US" dirty="0"/>
          </a:p>
        </p:txBody>
      </p:sp>
    </p:spTree>
    <p:extLst>
      <p:ext uri="{BB962C8B-B14F-4D97-AF65-F5344CB8AC3E}">
        <p14:creationId xmlns:p14="http://schemas.microsoft.com/office/powerpoint/2010/main" val="1787251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7</a:t>
            </a:fld>
            <a:endParaRPr lang="en-US" dirty="0"/>
          </a:p>
        </p:txBody>
      </p:sp>
    </p:spTree>
    <p:extLst>
      <p:ext uri="{BB962C8B-B14F-4D97-AF65-F5344CB8AC3E}">
        <p14:creationId xmlns:p14="http://schemas.microsoft.com/office/powerpoint/2010/main" val="975071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sng" kern="1200" dirty="0">
                <a:solidFill>
                  <a:schemeClr val="tx1"/>
                </a:solidFill>
                <a:effectLst/>
                <a:latin typeface="+mn-lt"/>
                <a:ea typeface="+mn-ea"/>
                <a:cs typeface="+mn-cs"/>
              </a:rPr>
              <a:t>Logical deduction: if premise is wrong, we’re wrong</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Straight from others: others may be wrong</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Personal experience or observation: we can misjudge and overgeneralize</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Systematic research: closer to reliable and valid</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Mystical revelation: unique and personal</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Instinctively: could be wrong</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8</a:t>
            </a:fld>
            <a:endParaRPr lang="en-US" dirty="0"/>
          </a:p>
        </p:txBody>
      </p:sp>
    </p:spTree>
    <p:extLst>
      <p:ext uri="{BB962C8B-B14F-4D97-AF65-F5344CB8AC3E}">
        <p14:creationId xmlns:p14="http://schemas.microsoft.com/office/powerpoint/2010/main" val="376122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9</a:t>
            </a:fld>
            <a:endParaRPr lang="en-US" dirty="0"/>
          </a:p>
        </p:txBody>
      </p:sp>
    </p:spTree>
    <p:extLst>
      <p:ext uri="{BB962C8B-B14F-4D97-AF65-F5344CB8AC3E}">
        <p14:creationId xmlns:p14="http://schemas.microsoft.com/office/powerpoint/2010/main" val="3973942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10</a:t>
            </a:fld>
            <a:endParaRPr lang="en-US" dirty="0"/>
          </a:p>
        </p:txBody>
      </p:sp>
    </p:spTree>
    <p:extLst>
      <p:ext uri="{BB962C8B-B14F-4D97-AF65-F5344CB8AC3E}">
        <p14:creationId xmlns:p14="http://schemas.microsoft.com/office/powerpoint/2010/main" val="1578309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with your neighbors</a:t>
            </a:r>
          </a:p>
        </p:txBody>
      </p:sp>
      <p:sp>
        <p:nvSpPr>
          <p:cNvPr id="4" name="Slide Number Placeholder 3"/>
          <p:cNvSpPr>
            <a:spLocks noGrp="1"/>
          </p:cNvSpPr>
          <p:nvPr>
            <p:ph type="sldNum" sz="quarter" idx="10"/>
          </p:nvPr>
        </p:nvSpPr>
        <p:spPr/>
        <p:txBody>
          <a:bodyPr/>
          <a:lstStyle/>
          <a:p>
            <a:fld id="{6BB98AFB-CB0D-4DFE-87B9-B4B0D0DE73CD}" type="slidenum">
              <a:rPr lang="en-US" smtClean="0"/>
              <a:t>11</a:t>
            </a:fld>
            <a:endParaRPr lang="en-US" dirty="0"/>
          </a:p>
        </p:txBody>
      </p:sp>
    </p:spTree>
    <p:extLst>
      <p:ext uri="{BB962C8B-B14F-4D97-AF65-F5344CB8AC3E}">
        <p14:creationId xmlns:p14="http://schemas.microsoft.com/office/powerpoint/2010/main" val="2790676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12</a:t>
            </a:fld>
            <a:endParaRPr lang="en-US" dirty="0"/>
          </a:p>
        </p:txBody>
      </p:sp>
    </p:spTree>
    <p:extLst>
      <p:ext uri="{BB962C8B-B14F-4D97-AF65-F5344CB8AC3E}">
        <p14:creationId xmlns:p14="http://schemas.microsoft.com/office/powerpoint/2010/main" val="1753880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notice?</a:t>
            </a:r>
          </a:p>
          <a:p>
            <a:r>
              <a:rPr lang="en-US" dirty="0"/>
              <a:t>Is anything missing</a:t>
            </a:r>
            <a:r>
              <a:rPr lang="en-US" baseline="0" dirty="0"/>
              <a:t> that would help us to interpret these data?</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13</a:t>
            </a:fld>
            <a:endParaRPr lang="en-US" dirty="0"/>
          </a:p>
        </p:txBody>
      </p:sp>
    </p:spTree>
    <p:extLst>
      <p:ext uri="{BB962C8B-B14F-4D97-AF65-F5344CB8AC3E}">
        <p14:creationId xmlns:p14="http://schemas.microsoft.com/office/powerpoint/2010/main" val="133311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14</a:t>
            </a:fld>
            <a:endParaRPr lang="en-US" dirty="0"/>
          </a:p>
        </p:txBody>
      </p:sp>
    </p:spTree>
    <p:extLst>
      <p:ext uri="{BB962C8B-B14F-4D97-AF65-F5344CB8AC3E}">
        <p14:creationId xmlns:p14="http://schemas.microsoft.com/office/powerpoint/2010/main" val="40970766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C85EAB99-A136-4E74-8A99-EA4FA7AC7FBE}" type="datetime1">
              <a:rPr lang="en-US" smtClean="0"/>
              <a:t>3/12/2021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630F000-2083-4770-A73A-42A888D120EF}" type="datetime1">
              <a:rPr lang="en-US" smtClean="0"/>
              <a:t>3/12/2021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DB7E37-0535-48E2-9FDC-37B68D11B006}" type="datetime1">
              <a:rPr lang="en-US" smtClean="0"/>
              <a:t>3/12/2021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EB8AA50-76F6-454E-AFD5-1D427BE2D979}" type="datetime1">
              <a:rPr lang="en-US" smtClean="0"/>
              <a:t>3/12/2021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DBEB1910-5A15-4318-9B43-C1B6198E504B}" type="datetime1">
              <a:rPr lang="en-US" smtClean="0"/>
              <a:t>3/12/2021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75A586F-005F-4765-8F43-5A6714BA020C}" type="datetime1">
              <a:rPr lang="en-US" smtClean="0"/>
              <a:t>3/12/2021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3C63A-4434-4CE9-BEEB-98D0B9BEC97D}" type="datetime1">
              <a:rPr lang="en-US" smtClean="0"/>
              <a:t>3/12/2021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6FD78C-1E2D-40A9-8735-375C7932FBFC}" type="datetime1">
              <a:rPr lang="en-US" smtClean="0"/>
              <a:t>3/12/2021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F3BA4FC-B27A-4CD4-9E18-DFF3EC9084EF}" type="datetime1">
              <a:rPr lang="en-US" smtClean="0"/>
              <a:t>3/12/2021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B77390A-21FA-4C56-A5ED-4776B356220E}" type="datetime1">
              <a:rPr lang="en-US" smtClean="0"/>
              <a:t>3/12/2021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A67EF5F-5896-4B48-A6F8-0CADCB321C50}" type="datetime1">
              <a:rPr lang="en-US" smtClean="0"/>
              <a:t>3/12/2021</a:t>
            </a:fld>
            <a:endParaRPr/>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8305798" cy="2514601"/>
          </a:xfrm>
        </p:spPr>
        <p:txBody>
          <a:bodyPr>
            <a:normAutofit fontScale="90000"/>
          </a:bodyPr>
          <a:lstStyle/>
          <a:p>
            <a:r>
              <a:rPr lang="en-US" dirty="0">
                <a:solidFill>
                  <a:schemeClr val="tx1"/>
                </a:solidFill>
                <a:latin typeface="Arial" panose="020B0604020202020204" pitchFamily="34" charset="0"/>
                <a:cs typeface="Arial" panose="020B0604020202020204" pitchFamily="34" charset="0"/>
              </a:rPr>
              <a:t>CRJ 204-1900: </a:t>
            </a:r>
            <a:br>
              <a:rPr lang="en-US" dirty="0">
                <a:solidFill>
                  <a:srgbClr val="002060"/>
                </a:solidFill>
                <a:latin typeface="Arial" panose="020B0604020202020204" pitchFamily="34" charset="0"/>
                <a:cs typeface="Arial" panose="020B0604020202020204" pitchFamily="34" charset="0"/>
              </a:rPr>
            </a:br>
            <a:r>
              <a:rPr lang="en-US" dirty="0">
                <a:solidFill>
                  <a:srgbClr val="002060"/>
                </a:solidFill>
                <a:latin typeface="Arial" panose="020B0604020202020204" pitchFamily="34" charset="0"/>
                <a:cs typeface="Arial" panose="020B0604020202020204" pitchFamily="34" charset="0"/>
              </a:rPr>
              <a:t>Criminal Justice and the Urban Community</a:t>
            </a:r>
            <a:br>
              <a:rPr lang="en-US" dirty="0">
                <a:solidFill>
                  <a:srgbClr val="002060"/>
                </a:solidFill>
                <a:latin typeface="Arial" panose="020B0604020202020204" pitchFamily="34" charset="0"/>
                <a:cs typeface="Arial" panose="020B0604020202020204" pitchFamily="34" charset="0"/>
              </a:rPr>
            </a:br>
            <a:r>
              <a:rPr lang="en-US" sz="4400" dirty="0">
                <a:solidFill>
                  <a:schemeClr val="tx1"/>
                </a:solidFill>
                <a:latin typeface="Arial" panose="020B0604020202020204" pitchFamily="34" charset="0"/>
                <a:cs typeface="Arial" panose="020B0604020202020204" pitchFamily="34" charset="0"/>
              </a:rPr>
              <a:t>(Writing Intensive)</a:t>
            </a:r>
          </a:p>
        </p:txBody>
      </p:sp>
      <p:sp>
        <p:nvSpPr>
          <p:cNvPr id="3" name="Subtitle 2"/>
          <p:cNvSpPr>
            <a:spLocks noGrp="1"/>
          </p:cNvSpPr>
          <p:nvPr>
            <p:ph type="subTitle" idx="1"/>
          </p:nvPr>
        </p:nvSpPr>
        <p:spPr>
          <a:xfrm>
            <a:off x="1065212" y="3403600"/>
            <a:ext cx="9448800" cy="2692400"/>
          </a:xfrm>
        </p:spPr>
        <p:txBody>
          <a:bodyPr>
            <a:noAutofit/>
          </a:bodyPr>
          <a:lstStyle/>
          <a:p>
            <a:r>
              <a:rPr lang="en-US" sz="3200" b="1" dirty="0">
                <a:solidFill>
                  <a:schemeClr val="tx1"/>
                </a:solidFill>
                <a:latin typeface="Arial" panose="020B0604020202020204" pitchFamily="34" charset="0"/>
                <a:cs typeface="Arial" panose="020B0604020202020204" pitchFamily="34" charset="0"/>
              </a:rPr>
              <a:t>M &amp; W | 7-8:15 PM</a:t>
            </a:r>
          </a:p>
          <a:p>
            <a:r>
              <a:rPr lang="en-US" sz="3200" b="1" dirty="0" err="1">
                <a:solidFill>
                  <a:schemeClr val="tx1"/>
                </a:solidFill>
                <a:latin typeface="Arial" panose="020B0604020202020204" pitchFamily="34" charset="0"/>
                <a:cs typeface="Arial" panose="020B0604020202020204" pitchFamily="34" charset="0"/>
              </a:rPr>
              <a:t>Fiterman</a:t>
            </a:r>
            <a:r>
              <a:rPr lang="en-US" sz="3200" b="1" dirty="0">
                <a:solidFill>
                  <a:schemeClr val="tx1"/>
                </a:solidFill>
                <a:latin typeface="Arial" panose="020B0604020202020204" pitchFamily="34" charset="0"/>
                <a:cs typeface="Arial" panose="020B0604020202020204" pitchFamily="34" charset="0"/>
              </a:rPr>
              <a:t> 302</a:t>
            </a:r>
          </a:p>
          <a:p>
            <a:r>
              <a:rPr lang="en-US" sz="3200" b="1" dirty="0">
                <a:solidFill>
                  <a:schemeClr val="tx1"/>
                </a:solidFill>
                <a:latin typeface="Arial" panose="020B0604020202020204" pitchFamily="34" charset="0"/>
                <a:cs typeface="Arial" panose="020B0604020202020204" pitchFamily="34" charset="0"/>
              </a:rPr>
              <a:t>Michelle Ronda, Ph.D.</a:t>
            </a:r>
          </a:p>
          <a:p>
            <a:r>
              <a:rPr lang="en-US" sz="3200" b="1" dirty="0">
                <a:solidFill>
                  <a:schemeClr val="tx1"/>
                </a:solidFill>
                <a:latin typeface="Arial" panose="020B0604020202020204" pitchFamily="34" charset="0"/>
                <a:cs typeface="Arial" panose="020B0604020202020204" pitchFamily="34" charset="0"/>
              </a:rPr>
              <a:t>Assistant Professor and </a:t>
            </a:r>
          </a:p>
          <a:p>
            <a:r>
              <a:rPr lang="en-US" sz="3200" b="1" dirty="0">
                <a:solidFill>
                  <a:schemeClr val="tx1"/>
                </a:solidFill>
                <a:latin typeface="Arial" panose="020B0604020202020204" pitchFamily="34" charset="0"/>
                <a:cs typeface="Arial" panose="020B0604020202020204" pitchFamily="34" charset="0"/>
              </a:rPr>
              <a:t>Criminal Justice Program Coordinator</a:t>
            </a:r>
          </a:p>
        </p:txBody>
      </p:sp>
      <p:sp>
        <p:nvSpPr>
          <p:cNvPr id="6" name="Footer Placeholder 5">
            <a:extLst>
              <a:ext uri="{FF2B5EF4-FFF2-40B4-BE49-F238E27FC236}">
                <a16:creationId xmlns:a16="http://schemas.microsoft.com/office/drawing/2014/main" id="{F1345D95-A9D5-4EA0-91F4-D8EDB11972E6}"/>
              </a:ext>
            </a:extLst>
          </p:cNvPr>
          <p:cNvSpPr>
            <a:spLocks noGrp="1"/>
          </p:cNvSpPr>
          <p:nvPr>
            <p:ph type="ftr" sz="quarter" idx="11"/>
          </p:nvPr>
        </p:nvSpPr>
        <p:spPr/>
        <p:txBody>
          <a:bodyPr/>
          <a:lstStyle/>
          <a:p>
            <a:endParaRPr lang="en-US" dirty="0"/>
          </a:p>
        </p:txBody>
      </p:sp>
      <p:pic>
        <p:nvPicPr>
          <p:cNvPr id="7" name="Picture 6" descr="A picture containing text, clipart&#10;&#10;Description automatically generated">
            <a:extLst>
              <a:ext uri="{FF2B5EF4-FFF2-40B4-BE49-F238E27FC236}">
                <a16:creationId xmlns:a16="http://schemas.microsoft.com/office/drawing/2014/main" id="{AC6F6B0E-B11C-4707-A202-C3812A149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02" y="6096000"/>
            <a:ext cx="1960121" cy="685800"/>
          </a:xfrm>
          <a:prstGeom prst="rect">
            <a:avLst/>
          </a:prstGeom>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solidFill>
                  <a:schemeClr val="tx2"/>
                </a:solidFill>
              </a:rPr>
              <a:t>W 1/29/20</a:t>
            </a:r>
            <a:br>
              <a:rPr lang="en-US" dirty="0">
                <a:solidFill>
                  <a:schemeClr val="tx2"/>
                </a:solidFill>
              </a:rPr>
            </a:br>
            <a:r>
              <a:rPr lang="en-US" dirty="0">
                <a:solidFill>
                  <a:schemeClr val="tx2"/>
                </a:solidFill>
              </a:rPr>
              <a:t>AGENDA</a:t>
            </a:r>
          </a:p>
        </p:txBody>
      </p:sp>
      <p:sp>
        <p:nvSpPr>
          <p:cNvPr id="14" name="Content Placeholder 13"/>
          <p:cNvSpPr>
            <a:spLocks noGrp="1"/>
          </p:cNvSpPr>
          <p:nvPr>
            <p:ph idx="1"/>
          </p:nvPr>
        </p:nvSpPr>
        <p:spPr/>
        <p:txBody>
          <a:bodyPr>
            <a:normAutofit fontScale="92500" lnSpcReduction="20000"/>
          </a:bodyPr>
          <a:lstStyle/>
          <a:p>
            <a:r>
              <a:rPr lang="en-US" sz="3600" dirty="0">
                <a:solidFill>
                  <a:schemeClr val="tx1"/>
                </a:solidFill>
              </a:rPr>
              <a:t>Finish sociological imagination group work</a:t>
            </a:r>
          </a:p>
          <a:p>
            <a:r>
              <a:rPr lang="en-US" sz="3600" dirty="0">
                <a:solidFill>
                  <a:schemeClr val="tx1"/>
                </a:solidFill>
              </a:rPr>
              <a:t>Discuss sociological imagination</a:t>
            </a:r>
          </a:p>
          <a:p>
            <a:r>
              <a:rPr lang="en-US" sz="3600" dirty="0">
                <a:solidFill>
                  <a:schemeClr val="tx1"/>
                </a:solidFill>
              </a:rPr>
              <a:t>Intro to social research methods: How do you know what you know?</a:t>
            </a:r>
          </a:p>
          <a:p>
            <a:pPr marL="45720" indent="0">
              <a:buNone/>
            </a:pPr>
            <a:r>
              <a:rPr lang="en-US" sz="3600" b="1" dirty="0">
                <a:solidFill>
                  <a:schemeClr val="tx1"/>
                </a:solidFill>
              </a:rPr>
              <a:t> READING DUE:</a:t>
            </a:r>
            <a:endParaRPr lang="en-US" sz="3600" dirty="0">
              <a:solidFill>
                <a:schemeClr val="tx1"/>
              </a:solidFill>
            </a:endParaRPr>
          </a:p>
          <a:p>
            <a:pPr marL="45720" indent="0">
              <a:buNone/>
            </a:pPr>
            <a:r>
              <a:rPr lang="en-US" sz="3600" dirty="0">
                <a:solidFill>
                  <a:schemeClr val="tx1"/>
                </a:solidFill>
              </a:rPr>
              <a:t>Schwalbe, M. (2009). Finding out how the social world works. In J. Ferguson (ed.), </a:t>
            </a:r>
            <a:r>
              <a:rPr lang="en-US" sz="3600" i="1" dirty="0">
                <a:solidFill>
                  <a:schemeClr val="tx1"/>
                </a:solidFill>
              </a:rPr>
              <a:t>Mapping the Social Landscape </a:t>
            </a:r>
            <a:r>
              <a:rPr lang="en-US" sz="3600" dirty="0">
                <a:solidFill>
                  <a:schemeClr val="tx1"/>
                </a:solidFill>
              </a:rPr>
              <a:t>(6th ed.) (pp. 32-42). New York, NY: McGraw-Hill, Inc. </a:t>
            </a:r>
          </a:p>
          <a:p>
            <a:endParaRPr lang="en-US" sz="3600" dirty="0">
              <a:solidFill>
                <a:schemeClr val="tx1"/>
              </a:solidFill>
            </a:endParaRPr>
          </a:p>
        </p:txBody>
      </p:sp>
      <p:sp>
        <p:nvSpPr>
          <p:cNvPr id="2" name="Footer Placeholder 1">
            <a:extLst>
              <a:ext uri="{FF2B5EF4-FFF2-40B4-BE49-F238E27FC236}">
                <a16:creationId xmlns:a16="http://schemas.microsoft.com/office/drawing/2014/main" id="{B9DD7D86-ACDD-4B78-A15F-AD5B3B44A85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Thinking about PRIVATE troubles that are better understood as PUBLIC issues</a:t>
            </a:r>
          </a:p>
        </p:txBody>
      </p:sp>
      <p:sp>
        <p:nvSpPr>
          <p:cNvPr id="3" name="Content Placeholder 2"/>
          <p:cNvSpPr>
            <a:spLocks noGrp="1"/>
          </p:cNvSpPr>
          <p:nvPr>
            <p:ph idx="1"/>
          </p:nvPr>
        </p:nvSpPr>
        <p:spPr/>
        <p:txBody>
          <a:bodyPr>
            <a:normAutofit/>
          </a:bodyPr>
          <a:lstStyle/>
          <a:p>
            <a:r>
              <a:rPr lang="en-US" sz="2800" dirty="0">
                <a:solidFill>
                  <a:schemeClr val="tx1"/>
                </a:solidFill>
              </a:rPr>
              <a:t>Get in a group of 3-5 people</a:t>
            </a:r>
          </a:p>
          <a:p>
            <a:r>
              <a:rPr lang="en-US" sz="2800" dirty="0">
                <a:solidFill>
                  <a:schemeClr val="tx1"/>
                </a:solidFill>
              </a:rPr>
              <a:t>Introduce yourselves to each other</a:t>
            </a:r>
          </a:p>
          <a:p>
            <a:r>
              <a:rPr lang="en-US" sz="2800" dirty="0">
                <a:solidFill>
                  <a:schemeClr val="tx1"/>
                </a:solidFill>
              </a:rPr>
              <a:t>Follow the instructions on the sheets</a:t>
            </a:r>
          </a:p>
          <a:p>
            <a:r>
              <a:rPr lang="en-US" sz="2800" dirty="0">
                <a:solidFill>
                  <a:schemeClr val="tx1"/>
                </a:solidFill>
              </a:rPr>
              <a:t>You will be asked to report back to the class</a:t>
            </a:r>
          </a:p>
        </p:txBody>
      </p:sp>
      <p:sp>
        <p:nvSpPr>
          <p:cNvPr id="4" name="Footer Placeholder 3">
            <a:extLst>
              <a:ext uri="{FF2B5EF4-FFF2-40B4-BE49-F238E27FC236}">
                <a16:creationId xmlns:a16="http://schemas.microsoft.com/office/drawing/2014/main" id="{2054F437-857C-4F71-8550-03632427E449}"/>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4928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were we? Sociological Imagination</a:t>
            </a:r>
          </a:p>
        </p:txBody>
      </p:sp>
      <p:sp>
        <p:nvSpPr>
          <p:cNvPr id="3" name="Content Placeholder 2"/>
          <p:cNvSpPr>
            <a:spLocks noGrp="1"/>
          </p:cNvSpPr>
          <p:nvPr>
            <p:ph idx="1"/>
          </p:nvPr>
        </p:nvSpPr>
        <p:spPr/>
        <p:txBody>
          <a:bodyPr>
            <a:normAutofit/>
          </a:bodyPr>
          <a:lstStyle/>
          <a:p>
            <a:r>
              <a:rPr lang="en-US" sz="2400" dirty="0">
                <a:solidFill>
                  <a:schemeClr val="tx1"/>
                </a:solidFill>
              </a:rPr>
              <a:t>The sociological imagination: a </a:t>
            </a:r>
            <a:r>
              <a:rPr lang="en-US" sz="2400" b="1" dirty="0">
                <a:solidFill>
                  <a:schemeClr val="tx1"/>
                </a:solidFill>
              </a:rPr>
              <a:t>skill </a:t>
            </a:r>
            <a:r>
              <a:rPr lang="en-US" sz="2400" dirty="0">
                <a:solidFill>
                  <a:schemeClr val="tx1"/>
                </a:solidFill>
              </a:rPr>
              <a:t>and a </a:t>
            </a:r>
            <a:r>
              <a:rPr lang="en-US" sz="2400" b="1" dirty="0">
                <a:solidFill>
                  <a:schemeClr val="tx1"/>
                </a:solidFill>
              </a:rPr>
              <a:t>perspective </a:t>
            </a:r>
            <a:r>
              <a:rPr lang="en-US" sz="2400" dirty="0">
                <a:solidFill>
                  <a:schemeClr val="tx1"/>
                </a:solidFill>
              </a:rPr>
              <a:t>that permits us to understand our own biography by understanding history and the social structure (or social forces that impact our lives)</a:t>
            </a:r>
          </a:p>
          <a:p>
            <a:r>
              <a:rPr lang="en-US" sz="2400" dirty="0">
                <a:solidFill>
                  <a:schemeClr val="tx1"/>
                </a:solidFill>
              </a:rPr>
              <a:t>It also offers a way to seek solutions to the public issues we face and often experience as private troubles</a:t>
            </a:r>
          </a:p>
          <a:p>
            <a:r>
              <a:rPr lang="en-US" altLang="en-US" sz="2400" u="sng" dirty="0">
                <a:solidFill>
                  <a:schemeClr val="tx1"/>
                </a:solidFill>
              </a:rPr>
              <a:t>PRIVATE troubles</a:t>
            </a:r>
            <a:r>
              <a:rPr lang="en-US" altLang="en-US" sz="2400" dirty="0">
                <a:solidFill>
                  <a:schemeClr val="tx1"/>
                </a:solidFill>
              </a:rPr>
              <a:t>: within the character of the individual</a:t>
            </a:r>
          </a:p>
          <a:p>
            <a:r>
              <a:rPr lang="en-US" altLang="en-US" sz="2400" u="sng" dirty="0">
                <a:solidFill>
                  <a:schemeClr val="tx1"/>
                </a:solidFill>
              </a:rPr>
              <a:t>PUBLIC issues</a:t>
            </a:r>
            <a:r>
              <a:rPr lang="en-US" altLang="en-US" sz="2400" dirty="0">
                <a:solidFill>
                  <a:schemeClr val="tx1"/>
                </a:solidFill>
              </a:rPr>
              <a:t>: involves a crisis in institutional arrangements</a:t>
            </a:r>
          </a:p>
          <a:p>
            <a:endParaRPr lang="en-US" dirty="0">
              <a:solidFill>
                <a:schemeClr val="tx1"/>
              </a:solidFill>
            </a:endParaRPr>
          </a:p>
          <a:p>
            <a:pPr lvl="1"/>
            <a:endParaRPr lang="en-US" dirty="0">
              <a:solidFill>
                <a:schemeClr val="tx1"/>
              </a:solidFill>
            </a:endParaRPr>
          </a:p>
        </p:txBody>
      </p:sp>
      <p:sp>
        <p:nvSpPr>
          <p:cNvPr id="4" name="Footer Placeholder 3">
            <a:extLst>
              <a:ext uri="{FF2B5EF4-FFF2-40B4-BE49-F238E27FC236}">
                <a16:creationId xmlns:a16="http://schemas.microsoft.com/office/drawing/2014/main" id="{D32335CC-82ED-47A6-8DEE-47A59230402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1981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know what we know?</a:t>
            </a:r>
            <a:br>
              <a:rPr lang="en-US" dirty="0"/>
            </a:br>
            <a:r>
              <a:rPr lang="en-US" dirty="0"/>
              <a:t>Introduction to social research methods.</a:t>
            </a:r>
          </a:p>
        </p:txBody>
      </p:sp>
      <p:sp>
        <p:nvSpPr>
          <p:cNvPr id="3" name="Content Placeholder 2"/>
          <p:cNvSpPr>
            <a:spLocks noGrp="1"/>
          </p:cNvSpPr>
          <p:nvPr>
            <p:ph idx="1"/>
          </p:nvPr>
        </p:nvSpPr>
        <p:spPr/>
        <p:txBody>
          <a:bodyPr>
            <a:normAutofit/>
          </a:bodyPr>
          <a:lstStyle/>
          <a:p>
            <a:r>
              <a:rPr lang="en-US" sz="3200" dirty="0">
                <a:solidFill>
                  <a:schemeClr val="tx1"/>
                </a:solidFill>
              </a:rPr>
              <a:t>“The best way to learn about research is through hands-on experience gained by conducting a study.” Schwalbe</a:t>
            </a:r>
          </a:p>
          <a:p>
            <a:r>
              <a:rPr lang="en-US" sz="3200" dirty="0">
                <a:solidFill>
                  <a:schemeClr val="tx1"/>
                </a:solidFill>
              </a:rPr>
              <a:t>Begins with example of confusion between rates (percentages) and actual numbers of people living below the poverty line</a:t>
            </a:r>
          </a:p>
        </p:txBody>
      </p:sp>
      <p:sp>
        <p:nvSpPr>
          <p:cNvPr id="4" name="Footer Placeholder 3">
            <a:extLst>
              <a:ext uri="{FF2B5EF4-FFF2-40B4-BE49-F238E27FC236}">
                <a16:creationId xmlns:a16="http://schemas.microsoft.com/office/drawing/2014/main" id="{2DBBAE80-CAD1-4DA4-BBAE-5E641869019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6438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Poverty by the numbers, 2016</a:t>
            </a:r>
          </a:p>
        </p:txBody>
      </p:sp>
      <p:graphicFrame>
        <p:nvGraphicFramePr>
          <p:cNvPr id="4" name="Content Placeholder 3"/>
          <p:cNvGraphicFramePr>
            <a:graphicFrameLocks noGrp="1"/>
          </p:cNvGraphicFramePr>
          <p:nvPr>
            <p:ph idx="1"/>
          </p:nvPr>
        </p:nvGraphicFramePr>
        <p:xfrm>
          <a:off x="1522412" y="1905002"/>
          <a:ext cx="8610600" cy="3733796"/>
        </p:xfrm>
        <a:graphic>
          <a:graphicData uri="http://schemas.openxmlformats.org/drawingml/2006/table">
            <a:tbl>
              <a:tblPr/>
              <a:tblGrid>
                <a:gridCol w="1854200">
                  <a:extLst>
                    <a:ext uri="{9D8B030D-6E8A-4147-A177-3AD203B41FA5}">
                      <a16:colId xmlns:a16="http://schemas.microsoft.com/office/drawing/2014/main" val="20000"/>
                    </a:ext>
                  </a:extLst>
                </a:gridCol>
                <a:gridCol w="1270000">
                  <a:extLst>
                    <a:ext uri="{9D8B030D-6E8A-4147-A177-3AD203B41FA5}">
                      <a16:colId xmlns:a16="http://schemas.microsoft.com/office/drawing/2014/main" val="20001"/>
                    </a:ext>
                  </a:extLst>
                </a:gridCol>
                <a:gridCol w="1130300">
                  <a:extLst>
                    <a:ext uri="{9D8B030D-6E8A-4147-A177-3AD203B41FA5}">
                      <a16:colId xmlns:a16="http://schemas.microsoft.com/office/drawing/2014/main" val="20002"/>
                    </a:ext>
                  </a:extLst>
                </a:gridCol>
                <a:gridCol w="1270000">
                  <a:extLst>
                    <a:ext uri="{9D8B030D-6E8A-4147-A177-3AD203B41FA5}">
                      <a16:colId xmlns:a16="http://schemas.microsoft.com/office/drawing/2014/main" val="20003"/>
                    </a:ext>
                  </a:extLst>
                </a:gridCol>
                <a:gridCol w="1130300">
                  <a:extLst>
                    <a:ext uri="{9D8B030D-6E8A-4147-A177-3AD203B41FA5}">
                      <a16:colId xmlns:a16="http://schemas.microsoft.com/office/drawing/2014/main" val="20004"/>
                    </a:ext>
                  </a:extLst>
                </a:gridCol>
                <a:gridCol w="1955800">
                  <a:extLst>
                    <a:ext uri="{9D8B030D-6E8A-4147-A177-3AD203B41FA5}">
                      <a16:colId xmlns:a16="http://schemas.microsoft.com/office/drawing/2014/main" val="20005"/>
                    </a:ext>
                  </a:extLst>
                </a:gridCol>
              </a:tblGrid>
              <a:tr h="339436">
                <a:tc gridSpan="6">
                  <a:txBody>
                    <a:bodyPr/>
                    <a:lstStyle/>
                    <a:p>
                      <a:pPr algn="ctr" fontAlgn="b"/>
                      <a:r>
                        <a:rPr lang="en-US" sz="1800" b="1" i="0" u="none" strike="noStrike" dirty="0">
                          <a:solidFill>
                            <a:schemeClr val="tx1"/>
                          </a:solidFill>
                          <a:effectLst/>
                          <a:latin typeface="Calibri" panose="020F0502020204030204" pitchFamily="34" charset="0"/>
                        </a:rPr>
                        <a:t>Title: Poverty Rate by Race/Ethnicity (Numbers)</a:t>
                      </a:r>
                    </a:p>
                  </a:txBody>
                  <a:tcPr marL="9525" marR="9525" marT="9525" marB="0" anchor="b">
                    <a:lnL>
                      <a:noFill/>
                    </a:lnL>
                    <a:lnR>
                      <a:noFill/>
                    </a:lnR>
                    <a:lnT>
                      <a:noFill/>
                    </a:lnT>
                    <a:lnB>
                      <a:noFill/>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39436">
                <a:tc gridSpan="3">
                  <a:txBody>
                    <a:bodyPr/>
                    <a:lstStyle/>
                    <a:p>
                      <a:pPr algn="ctr" fontAlgn="b"/>
                      <a:r>
                        <a:rPr lang="en-US" sz="1800" b="1" i="0" u="none" strike="noStrike" dirty="0">
                          <a:solidFill>
                            <a:schemeClr val="tx1"/>
                          </a:solidFill>
                          <a:effectLst/>
                          <a:latin typeface="Calibri" panose="020F0502020204030204" pitchFamily="34" charset="0"/>
                        </a:rPr>
                        <a:t>Timeframe: 2016</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ctr" fontAlgn="b"/>
                      <a:endParaRPr lang="en-US" sz="1800" b="1" i="0" u="none" strike="noStrike" dirty="0">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chemeClr val="tx1"/>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39436">
                <a:tc>
                  <a:txBody>
                    <a:bodyPr/>
                    <a:lstStyle/>
                    <a:p>
                      <a:pPr algn="l" fontAlgn="b"/>
                      <a:r>
                        <a:rPr lang="en-US" sz="1800" b="1" i="0" u="none" strike="noStrike" dirty="0">
                          <a:solidFill>
                            <a:schemeClr val="tx1"/>
                          </a:solidFill>
                          <a:effectLst/>
                          <a:latin typeface="Calibri" panose="020F0502020204030204" pitchFamily="34" charset="0"/>
                        </a:rPr>
                        <a:t>Location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White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Black</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Hispanic</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Other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Total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9436">
                <a:tc>
                  <a:txBody>
                    <a:bodyPr/>
                    <a:lstStyle/>
                    <a:p>
                      <a:pPr algn="l" fontAlgn="b"/>
                      <a:r>
                        <a:rPr lang="en-US" sz="1800" b="0" i="0" u="none" strike="noStrike" dirty="0">
                          <a:solidFill>
                            <a:schemeClr val="tx1"/>
                          </a:solidFill>
                          <a:effectLst/>
                          <a:latin typeface="Calibri" panose="020F0502020204030204" pitchFamily="34" charset="0"/>
                        </a:rPr>
                        <a:t>United States</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17,494,800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8,719,100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11,251,700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3,611,900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41,077,500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339436">
                <a:tc>
                  <a:txBody>
                    <a:bodyPr/>
                    <a:lstStyle/>
                    <a:p>
                      <a:pPr algn="l" fontAlgn="b"/>
                      <a:r>
                        <a:rPr lang="en-US" sz="1800" b="0" i="0" u="none" strike="noStrike" dirty="0">
                          <a:solidFill>
                            <a:schemeClr val="tx1"/>
                          </a:solidFill>
                          <a:effectLst/>
                          <a:latin typeface="Calibri" panose="020F0502020204030204" pitchFamily="34" charset="0"/>
                        </a:rPr>
                        <a:t>California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1,438,100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496,800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2,836,400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708,900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5,480,200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339436">
                <a:tc>
                  <a:txBody>
                    <a:bodyPr/>
                    <a:lstStyle/>
                    <a:p>
                      <a:pPr algn="l" fontAlgn="b"/>
                      <a:r>
                        <a:rPr lang="en-US" sz="1800" b="0" i="0" u="none" strike="noStrike" dirty="0">
                          <a:solidFill>
                            <a:schemeClr val="tx1"/>
                          </a:solidFill>
                          <a:effectLst/>
                          <a:latin typeface="Calibri" panose="020F0502020204030204" pitchFamily="34" charset="0"/>
                        </a:rPr>
                        <a:t>Louisiana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384,800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444,300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57,400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42,000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928,500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339436">
                <a:tc>
                  <a:txBody>
                    <a:bodyPr/>
                    <a:lstStyle/>
                    <a:p>
                      <a:pPr algn="l" fontAlgn="b"/>
                      <a:r>
                        <a:rPr lang="en-US" sz="1800" b="0" i="0" u="none" strike="noStrike" dirty="0">
                          <a:solidFill>
                            <a:schemeClr val="tx1"/>
                          </a:solidFill>
                          <a:effectLst/>
                          <a:latin typeface="Calibri" panose="020F0502020204030204" pitchFamily="34" charset="0"/>
                        </a:rPr>
                        <a:t>Mississippi</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185,100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387,900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626,800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6"/>
                  </a:ext>
                </a:extLst>
              </a:tr>
              <a:tr h="339436">
                <a:tc>
                  <a:txBody>
                    <a:bodyPr/>
                    <a:lstStyle/>
                    <a:p>
                      <a:pPr algn="l" fontAlgn="b"/>
                      <a:r>
                        <a:rPr lang="en-US" sz="1800" b="0" i="0" u="none" strike="noStrike" dirty="0">
                          <a:solidFill>
                            <a:schemeClr val="tx1"/>
                          </a:solidFill>
                          <a:effectLst/>
                          <a:latin typeface="Calibri" panose="020F0502020204030204" pitchFamily="34" charset="0"/>
                        </a:rPr>
                        <a:t>New Jersey</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311,800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188,700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261,700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81,200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843,300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339436">
                <a:tc>
                  <a:txBody>
                    <a:bodyPr/>
                    <a:lstStyle/>
                    <a:p>
                      <a:pPr algn="l" fontAlgn="b"/>
                      <a:r>
                        <a:rPr lang="en-US" sz="1800" b="0" i="0" u="none" strike="noStrike" dirty="0">
                          <a:solidFill>
                            <a:schemeClr val="tx1"/>
                          </a:solidFill>
                          <a:effectLst/>
                          <a:latin typeface="Calibri" panose="020F0502020204030204" pitchFamily="34" charset="0"/>
                        </a:rPr>
                        <a:t>New York</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875,600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461,200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668,200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332,300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2,337,300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8"/>
                  </a:ext>
                </a:extLst>
              </a:tr>
              <a:tr h="339436">
                <a:tc>
                  <a:txBody>
                    <a:bodyPr/>
                    <a:lstStyle/>
                    <a:p>
                      <a:pPr algn="l" fontAlgn="b"/>
                      <a:r>
                        <a:rPr lang="en-US" sz="1800" b="0" i="0" u="none" strike="noStrike" dirty="0">
                          <a:solidFill>
                            <a:schemeClr val="tx1"/>
                          </a:solidFill>
                          <a:effectLst/>
                          <a:latin typeface="Calibri" panose="020F0502020204030204" pitchFamily="34" charset="0"/>
                        </a:rPr>
                        <a:t>Pennsylvania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811,600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250,300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268,700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97,700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1,428,300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9"/>
                  </a:ext>
                </a:extLst>
              </a:tr>
              <a:tr h="339436">
                <a:tc>
                  <a:txBody>
                    <a:bodyPr/>
                    <a:lstStyle/>
                    <a:p>
                      <a:pPr algn="l" fontAlgn="b"/>
                      <a:r>
                        <a:rPr lang="en-US" sz="1800" b="0" i="0" u="none" strike="noStrike" dirty="0">
                          <a:solidFill>
                            <a:schemeClr val="tx1"/>
                          </a:solidFill>
                          <a:effectLst/>
                          <a:latin typeface="Calibri" panose="020F0502020204030204" pitchFamily="34" charset="0"/>
                        </a:rPr>
                        <a:t>Texas</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897,900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698,200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2,068,500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161,900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3,826,500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bl>
          </a:graphicData>
        </a:graphic>
      </p:graphicFrame>
      <p:sp>
        <p:nvSpPr>
          <p:cNvPr id="3" name="TextBox 2"/>
          <p:cNvSpPr txBox="1"/>
          <p:nvPr/>
        </p:nvSpPr>
        <p:spPr>
          <a:xfrm>
            <a:off x="4189412" y="6172200"/>
            <a:ext cx="4993226" cy="369332"/>
          </a:xfrm>
          <a:prstGeom prst="rect">
            <a:avLst/>
          </a:prstGeom>
          <a:noFill/>
        </p:spPr>
        <p:txBody>
          <a:bodyPr wrap="none" rtlCol="0">
            <a:spAutoFit/>
          </a:bodyPr>
          <a:lstStyle/>
          <a:p>
            <a:r>
              <a:rPr lang="en-US" dirty="0"/>
              <a:t>From the Keiser Family Foundation (www.kff.org)</a:t>
            </a:r>
          </a:p>
        </p:txBody>
      </p:sp>
      <p:sp>
        <p:nvSpPr>
          <p:cNvPr id="5" name="Footer Placeholder 4">
            <a:extLst>
              <a:ext uri="{FF2B5EF4-FFF2-40B4-BE49-F238E27FC236}">
                <a16:creationId xmlns:a16="http://schemas.microsoft.com/office/drawing/2014/main" id="{D2FA96DC-1312-4EE9-B12E-402D3B4A660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3453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Poverty by percentage, 2016</a:t>
            </a:r>
          </a:p>
        </p:txBody>
      </p:sp>
      <p:graphicFrame>
        <p:nvGraphicFramePr>
          <p:cNvPr id="4" name="Content Placeholder 3"/>
          <p:cNvGraphicFramePr>
            <a:graphicFrameLocks noGrp="1"/>
          </p:cNvGraphicFramePr>
          <p:nvPr>
            <p:ph idx="1"/>
          </p:nvPr>
        </p:nvGraphicFramePr>
        <p:xfrm>
          <a:off x="1065210" y="1905002"/>
          <a:ext cx="9067801" cy="3505194"/>
        </p:xfrm>
        <a:graphic>
          <a:graphicData uri="http://schemas.openxmlformats.org/drawingml/2006/table">
            <a:tbl>
              <a:tblPr/>
              <a:tblGrid>
                <a:gridCol w="2121632">
                  <a:extLst>
                    <a:ext uri="{9D8B030D-6E8A-4147-A177-3AD203B41FA5}">
                      <a16:colId xmlns:a16="http://schemas.microsoft.com/office/drawing/2014/main" val="20000"/>
                    </a:ext>
                  </a:extLst>
                </a:gridCol>
                <a:gridCol w="1453173">
                  <a:extLst>
                    <a:ext uri="{9D8B030D-6E8A-4147-A177-3AD203B41FA5}">
                      <a16:colId xmlns:a16="http://schemas.microsoft.com/office/drawing/2014/main" val="20001"/>
                    </a:ext>
                  </a:extLst>
                </a:gridCol>
                <a:gridCol w="1293325">
                  <a:extLst>
                    <a:ext uri="{9D8B030D-6E8A-4147-A177-3AD203B41FA5}">
                      <a16:colId xmlns:a16="http://schemas.microsoft.com/office/drawing/2014/main" val="20002"/>
                    </a:ext>
                  </a:extLst>
                </a:gridCol>
                <a:gridCol w="1453173">
                  <a:extLst>
                    <a:ext uri="{9D8B030D-6E8A-4147-A177-3AD203B41FA5}">
                      <a16:colId xmlns:a16="http://schemas.microsoft.com/office/drawing/2014/main" val="20003"/>
                    </a:ext>
                  </a:extLst>
                </a:gridCol>
                <a:gridCol w="1293325">
                  <a:extLst>
                    <a:ext uri="{9D8B030D-6E8A-4147-A177-3AD203B41FA5}">
                      <a16:colId xmlns:a16="http://schemas.microsoft.com/office/drawing/2014/main" val="20004"/>
                    </a:ext>
                  </a:extLst>
                </a:gridCol>
                <a:gridCol w="1453173">
                  <a:extLst>
                    <a:ext uri="{9D8B030D-6E8A-4147-A177-3AD203B41FA5}">
                      <a16:colId xmlns:a16="http://schemas.microsoft.com/office/drawing/2014/main" val="20005"/>
                    </a:ext>
                  </a:extLst>
                </a:gridCol>
              </a:tblGrid>
              <a:tr h="318654">
                <a:tc gridSpan="6">
                  <a:txBody>
                    <a:bodyPr/>
                    <a:lstStyle/>
                    <a:p>
                      <a:pPr algn="ctr" fontAlgn="b"/>
                      <a:r>
                        <a:rPr lang="en-US" sz="1800" b="1" i="0" u="none" strike="noStrike" dirty="0">
                          <a:solidFill>
                            <a:srgbClr val="000000"/>
                          </a:solidFill>
                          <a:effectLst/>
                          <a:latin typeface="Calibri" panose="020F0502020204030204" pitchFamily="34" charset="0"/>
                        </a:rPr>
                        <a:t>Title: Poverty Rate by Race/Ethnicity (Percentage)</a:t>
                      </a:r>
                    </a:p>
                  </a:txBody>
                  <a:tcPr marL="9525" marR="9525" marT="9525" marB="0" anchor="b">
                    <a:lnL>
                      <a:noFill/>
                    </a:lnL>
                    <a:lnR>
                      <a:noFill/>
                    </a:lnR>
                    <a:lnT>
                      <a:noFill/>
                    </a:lnT>
                    <a:lnB>
                      <a:noFill/>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8654">
                <a:tc>
                  <a:txBody>
                    <a:bodyPr/>
                    <a:lstStyle/>
                    <a:p>
                      <a:pPr algn="l" fontAlgn="b"/>
                      <a:r>
                        <a:rPr lang="en-US" sz="1800" b="1" i="0" u="none" strike="noStrike" dirty="0">
                          <a:solidFill>
                            <a:srgbClr val="000000"/>
                          </a:solidFill>
                          <a:effectLst/>
                          <a:latin typeface="Calibri" panose="020F0502020204030204" pitchFamily="34" charset="0"/>
                        </a:rPr>
                        <a:t>Timeframe: 2016</a:t>
                      </a: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18654">
                <a:tc>
                  <a:txBody>
                    <a:bodyPr/>
                    <a:lstStyle/>
                    <a:p>
                      <a:pPr algn="l" fontAlgn="b"/>
                      <a:r>
                        <a:rPr lang="en-US" sz="1800" b="1" i="0" u="none" strike="noStrike" dirty="0">
                          <a:solidFill>
                            <a:srgbClr val="000000"/>
                          </a:solidFill>
                          <a:effectLst/>
                          <a:latin typeface="Calibri" panose="020F0502020204030204" pitchFamily="34" charset="0"/>
                        </a:rPr>
                        <a:t>Location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White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Black</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Hispanic</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Other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Total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8654">
                <a:tc>
                  <a:txBody>
                    <a:bodyPr/>
                    <a:lstStyle/>
                    <a:p>
                      <a:pPr algn="l" fontAlgn="b"/>
                      <a:r>
                        <a:rPr lang="en-US" sz="1800" b="0" i="0" u="none" strike="noStrike" dirty="0">
                          <a:solidFill>
                            <a:srgbClr val="000000"/>
                          </a:solidFill>
                          <a:effectLst/>
                          <a:latin typeface="Calibri" panose="020F0502020204030204" pitchFamily="34" charset="0"/>
                        </a:rPr>
                        <a:t>United States</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9%</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22%</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13%</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13%</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318654">
                <a:tc>
                  <a:txBody>
                    <a:bodyPr/>
                    <a:lstStyle/>
                    <a:p>
                      <a:pPr algn="l" fontAlgn="b"/>
                      <a:r>
                        <a:rPr lang="en-US" sz="1800" b="0" i="0" u="none" strike="noStrike" dirty="0">
                          <a:solidFill>
                            <a:srgbClr val="000000"/>
                          </a:solidFill>
                          <a:effectLst/>
                          <a:latin typeface="Calibri" panose="020F0502020204030204" pitchFamily="34" charset="0"/>
                        </a:rPr>
                        <a:t>California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23%</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19%</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318654">
                <a:tc>
                  <a:txBody>
                    <a:bodyPr/>
                    <a:lstStyle/>
                    <a:p>
                      <a:pPr algn="l" fontAlgn="b"/>
                      <a:r>
                        <a:rPr lang="en-US" sz="1800" b="0" i="0" u="none" strike="noStrike" dirty="0">
                          <a:solidFill>
                            <a:srgbClr val="000000"/>
                          </a:solidFill>
                          <a:effectLst/>
                          <a:latin typeface="Calibri" panose="020F0502020204030204" pitchFamily="34" charset="0"/>
                        </a:rPr>
                        <a:t>Louisiana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30%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318654">
                <a:tc>
                  <a:txBody>
                    <a:bodyPr/>
                    <a:lstStyle/>
                    <a:p>
                      <a:pPr algn="l" fontAlgn="b"/>
                      <a:r>
                        <a:rPr lang="en-US" sz="1800" b="0" i="0" u="none" strike="noStrike" dirty="0">
                          <a:solidFill>
                            <a:srgbClr val="000000"/>
                          </a:solidFill>
                          <a:effectLst/>
                          <a:latin typeface="Calibri" panose="020F0502020204030204" pitchFamily="34" charset="0"/>
                        </a:rPr>
                        <a:t>Mississippi</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36%</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44%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6"/>
                  </a:ext>
                </a:extLst>
              </a:tr>
              <a:tr h="318654">
                <a:tc>
                  <a:txBody>
                    <a:bodyPr/>
                    <a:lstStyle/>
                    <a:p>
                      <a:pPr algn="l" fontAlgn="b"/>
                      <a:r>
                        <a:rPr lang="en-US" sz="1800" b="0" i="0" u="none" strike="noStrike" dirty="0">
                          <a:solidFill>
                            <a:srgbClr val="000000"/>
                          </a:solidFill>
                          <a:effectLst/>
                          <a:latin typeface="Calibri" panose="020F0502020204030204" pitchFamily="34" charset="0"/>
                        </a:rPr>
                        <a:t>New Jersey</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6%</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17%</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17%</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318654">
                <a:tc>
                  <a:txBody>
                    <a:bodyPr/>
                    <a:lstStyle/>
                    <a:p>
                      <a:pPr algn="l" fontAlgn="b"/>
                      <a:r>
                        <a:rPr lang="en-US" sz="1800" b="0" i="0" u="none" strike="noStrike" dirty="0">
                          <a:solidFill>
                            <a:srgbClr val="000000"/>
                          </a:solidFill>
                          <a:effectLst/>
                          <a:latin typeface="Calibri" panose="020F0502020204030204" pitchFamily="34" charset="0"/>
                        </a:rPr>
                        <a:t>New York</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17%</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19%</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15%</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12%</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8"/>
                  </a:ext>
                </a:extLst>
              </a:tr>
              <a:tr h="318654">
                <a:tc>
                  <a:txBody>
                    <a:bodyPr/>
                    <a:lstStyle/>
                    <a:p>
                      <a:pPr algn="l" fontAlgn="b"/>
                      <a:r>
                        <a:rPr lang="en-US" sz="1800" b="0" i="0" u="none" strike="noStrike" dirty="0">
                          <a:solidFill>
                            <a:srgbClr val="000000"/>
                          </a:solidFill>
                          <a:effectLst/>
                          <a:latin typeface="Calibri" panose="020F0502020204030204" pitchFamily="34" charset="0"/>
                        </a:rPr>
                        <a:t>Pennsylvania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31%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13%</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9"/>
                  </a:ext>
                </a:extLst>
              </a:tr>
              <a:tr h="318654">
                <a:tc>
                  <a:txBody>
                    <a:bodyPr/>
                    <a:lstStyle/>
                    <a:p>
                      <a:pPr algn="l" fontAlgn="b"/>
                      <a:r>
                        <a:rPr lang="en-US" sz="1800" b="0" i="0" u="none" strike="noStrike" dirty="0">
                          <a:solidFill>
                            <a:srgbClr val="000000"/>
                          </a:solidFill>
                          <a:effectLst/>
                          <a:latin typeface="Calibri" panose="020F0502020204030204" pitchFamily="34" charset="0"/>
                        </a:rPr>
                        <a:t>Texas</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9%</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bl>
          </a:graphicData>
        </a:graphic>
      </p:graphicFrame>
      <p:sp>
        <p:nvSpPr>
          <p:cNvPr id="3" name="Footer Placeholder 2">
            <a:extLst>
              <a:ext uri="{FF2B5EF4-FFF2-40B4-BE49-F238E27FC236}">
                <a16:creationId xmlns:a16="http://schemas.microsoft.com/office/drawing/2014/main" id="{E4C2CA2A-D022-40D3-880E-3FB22C87977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3465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out how the social world works</a:t>
            </a:r>
          </a:p>
        </p:txBody>
      </p:sp>
      <p:sp>
        <p:nvSpPr>
          <p:cNvPr id="3" name="Content Placeholder 2"/>
          <p:cNvSpPr>
            <a:spLocks noGrp="1"/>
          </p:cNvSpPr>
          <p:nvPr>
            <p:ph idx="1"/>
          </p:nvPr>
        </p:nvSpPr>
        <p:spPr/>
        <p:txBody>
          <a:bodyPr/>
          <a:lstStyle/>
          <a:p>
            <a:pPr marL="45720" indent="0">
              <a:buNone/>
            </a:pPr>
            <a:r>
              <a:rPr lang="en-US" sz="2400" dirty="0">
                <a:solidFill>
                  <a:schemeClr val="tx1"/>
                </a:solidFill>
              </a:rPr>
              <a:t>Schwalbe says that these are some of ways we can know things. What are the problems with these ways of knowing?</a:t>
            </a:r>
          </a:p>
          <a:p>
            <a:pPr lvl="0"/>
            <a:r>
              <a:rPr lang="en-US" sz="2400" dirty="0">
                <a:solidFill>
                  <a:schemeClr val="tx1"/>
                </a:solidFill>
              </a:rPr>
              <a:t>Logical deduction</a:t>
            </a:r>
          </a:p>
          <a:p>
            <a:pPr lvl="0"/>
            <a:r>
              <a:rPr lang="en-US" sz="2400" dirty="0">
                <a:solidFill>
                  <a:schemeClr val="tx1"/>
                </a:solidFill>
              </a:rPr>
              <a:t>Straight from others</a:t>
            </a:r>
          </a:p>
          <a:p>
            <a:pPr lvl="0"/>
            <a:r>
              <a:rPr lang="en-US" sz="2400" dirty="0">
                <a:solidFill>
                  <a:schemeClr val="tx1"/>
                </a:solidFill>
              </a:rPr>
              <a:t>Personal experience or observation</a:t>
            </a:r>
          </a:p>
          <a:p>
            <a:pPr lvl="0"/>
            <a:r>
              <a:rPr lang="en-US" sz="2400" dirty="0">
                <a:solidFill>
                  <a:schemeClr val="tx1"/>
                </a:solidFill>
              </a:rPr>
              <a:t>Systematic research</a:t>
            </a:r>
          </a:p>
          <a:p>
            <a:pPr lvl="0"/>
            <a:r>
              <a:rPr lang="en-US" sz="2400" dirty="0">
                <a:solidFill>
                  <a:schemeClr val="tx1"/>
                </a:solidFill>
              </a:rPr>
              <a:t>Mystical revelation</a:t>
            </a:r>
          </a:p>
          <a:p>
            <a:pPr lvl="0"/>
            <a:r>
              <a:rPr lang="en-US" sz="2400" dirty="0">
                <a:solidFill>
                  <a:schemeClr val="tx1"/>
                </a:solidFill>
              </a:rPr>
              <a:t>Instinctively</a:t>
            </a:r>
          </a:p>
          <a:p>
            <a:endParaRPr lang="en-US" dirty="0"/>
          </a:p>
        </p:txBody>
      </p:sp>
      <p:sp>
        <p:nvSpPr>
          <p:cNvPr id="4" name="Footer Placeholder 3">
            <a:extLst>
              <a:ext uri="{FF2B5EF4-FFF2-40B4-BE49-F238E27FC236}">
                <a16:creationId xmlns:a16="http://schemas.microsoft.com/office/drawing/2014/main" id="{C4AE8EBE-52AD-4E0B-B888-02F1873E183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1584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is valid and reliable knowledge?</a:t>
            </a:r>
          </a:p>
        </p:txBody>
      </p:sp>
      <p:sp>
        <p:nvSpPr>
          <p:cNvPr id="3" name="Content Placeholder 2"/>
          <p:cNvSpPr>
            <a:spLocks noGrp="1"/>
          </p:cNvSpPr>
          <p:nvPr>
            <p:ph sz="half" idx="1"/>
          </p:nvPr>
        </p:nvSpPr>
        <p:spPr>
          <a:xfrm>
            <a:off x="1065212" y="1828800"/>
            <a:ext cx="8839200" cy="4191000"/>
          </a:xfrm>
        </p:spPr>
        <p:txBody>
          <a:bodyPr>
            <a:normAutofit/>
          </a:bodyPr>
          <a:lstStyle/>
          <a:p>
            <a:r>
              <a:rPr lang="en-US" dirty="0">
                <a:solidFill>
                  <a:schemeClr val="tx1"/>
                </a:solidFill>
              </a:rPr>
              <a:t>In science and statistics, </a:t>
            </a:r>
            <a:r>
              <a:rPr lang="en-US" b="1" dirty="0">
                <a:solidFill>
                  <a:schemeClr val="tx1"/>
                </a:solidFill>
              </a:rPr>
              <a:t>validity</a:t>
            </a:r>
            <a:r>
              <a:rPr lang="en-US" dirty="0">
                <a:solidFill>
                  <a:schemeClr val="tx1"/>
                </a:solidFill>
              </a:rPr>
              <a:t> is the extent to which a concept, conclusion or measurement is well-founded and corresponds accurately to the real world. The word "valid" is derived from the Latin </a:t>
            </a:r>
            <a:r>
              <a:rPr lang="en-US" i="1" dirty="0">
                <a:solidFill>
                  <a:schemeClr val="tx1"/>
                </a:solidFill>
              </a:rPr>
              <a:t>validus</a:t>
            </a:r>
            <a:r>
              <a:rPr lang="en-US" dirty="0">
                <a:solidFill>
                  <a:schemeClr val="tx1"/>
                </a:solidFill>
              </a:rPr>
              <a:t>, meaning strong.</a:t>
            </a:r>
          </a:p>
          <a:p>
            <a:r>
              <a:rPr lang="en-US" b="1" dirty="0">
                <a:solidFill>
                  <a:schemeClr val="tx1"/>
                </a:solidFill>
              </a:rPr>
              <a:t>Reliable </a:t>
            </a:r>
            <a:r>
              <a:rPr lang="en-US" dirty="0">
                <a:solidFill>
                  <a:schemeClr val="tx1"/>
                </a:solidFill>
              </a:rPr>
              <a:t>knowledge is knowledge that demonstrates consistency over time or attempts.</a:t>
            </a:r>
          </a:p>
          <a:p>
            <a:r>
              <a:rPr lang="en-US" dirty="0">
                <a:solidFill>
                  <a:schemeClr val="tx1"/>
                </a:solidFill>
              </a:rPr>
              <a:t>Consider the bathroom scale:</a:t>
            </a:r>
          </a:p>
          <a:p>
            <a:r>
              <a:rPr lang="en-US" dirty="0">
                <a:solidFill>
                  <a:schemeClr val="tx1"/>
                </a:solidFill>
              </a:rPr>
              <a:t>If you weigh 180 pounds, and step on the scale 5 times</a:t>
            </a:r>
          </a:p>
          <a:p>
            <a:pPr lvl="1"/>
            <a:r>
              <a:rPr lang="en-US" sz="2000" dirty="0">
                <a:solidFill>
                  <a:schemeClr val="tx1"/>
                </a:solidFill>
              </a:rPr>
              <a:t>15, 40, 190, 180, 200: Is this valid? Is it reliable?</a:t>
            </a:r>
          </a:p>
          <a:p>
            <a:pPr lvl="1"/>
            <a:r>
              <a:rPr lang="en-US" sz="2000" dirty="0">
                <a:solidFill>
                  <a:schemeClr val="tx1"/>
                </a:solidFill>
              </a:rPr>
              <a:t>120, 120, 120, 120, 120: Is this valid? Is it reliable?</a:t>
            </a:r>
          </a:p>
          <a:p>
            <a:pPr lvl="1"/>
            <a:r>
              <a:rPr lang="en-US" sz="2000" dirty="0">
                <a:solidFill>
                  <a:schemeClr val="tx1"/>
                </a:solidFill>
              </a:rPr>
              <a:t>180, 180, 180, 180, 180: Is this valid? Is it reliable? </a:t>
            </a:r>
          </a:p>
        </p:txBody>
      </p:sp>
      <p:sp>
        <p:nvSpPr>
          <p:cNvPr id="4" name="Footer Placeholder 3">
            <a:extLst>
              <a:ext uri="{FF2B5EF4-FFF2-40B4-BE49-F238E27FC236}">
                <a16:creationId xmlns:a16="http://schemas.microsoft.com/office/drawing/2014/main" id="{1EF8F257-7669-49BA-BC1F-4A89628FB89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7023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we can ask: Defining</a:t>
            </a:r>
          </a:p>
        </p:txBody>
      </p:sp>
      <p:sp>
        <p:nvSpPr>
          <p:cNvPr id="3" name="Content Placeholder 2"/>
          <p:cNvSpPr>
            <a:spLocks noGrp="1"/>
          </p:cNvSpPr>
          <p:nvPr>
            <p:ph idx="1"/>
          </p:nvPr>
        </p:nvSpPr>
        <p:spPr/>
        <p:txBody>
          <a:bodyPr>
            <a:normAutofit/>
          </a:bodyPr>
          <a:lstStyle/>
          <a:p>
            <a:pPr>
              <a:lnSpc>
                <a:spcPct val="150000"/>
              </a:lnSpc>
            </a:pPr>
            <a:r>
              <a:rPr lang="en-US" sz="3600" dirty="0">
                <a:solidFill>
                  <a:schemeClr val="tx1"/>
                </a:solidFill>
              </a:rPr>
              <a:t>Empirical questions: </a:t>
            </a:r>
          </a:p>
          <a:p>
            <a:pPr>
              <a:lnSpc>
                <a:spcPct val="150000"/>
              </a:lnSpc>
            </a:pPr>
            <a:r>
              <a:rPr lang="en-US" sz="3600" dirty="0">
                <a:solidFill>
                  <a:schemeClr val="tx1"/>
                </a:solidFill>
              </a:rPr>
              <a:t>Aesthetic questions:</a:t>
            </a:r>
          </a:p>
          <a:p>
            <a:pPr>
              <a:lnSpc>
                <a:spcPct val="150000"/>
              </a:lnSpc>
            </a:pPr>
            <a:r>
              <a:rPr lang="en-US" sz="3600" dirty="0">
                <a:solidFill>
                  <a:schemeClr val="tx1"/>
                </a:solidFill>
              </a:rPr>
              <a:t>Moral questions:</a:t>
            </a:r>
          </a:p>
          <a:p>
            <a:pPr>
              <a:lnSpc>
                <a:spcPct val="150000"/>
              </a:lnSpc>
            </a:pPr>
            <a:r>
              <a:rPr lang="en-US" sz="3600" dirty="0">
                <a:solidFill>
                  <a:schemeClr val="tx1"/>
                </a:solidFill>
              </a:rPr>
              <a:t>Interpretation:</a:t>
            </a:r>
          </a:p>
        </p:txBody>
      </p:sp>
      <p:sp>
        <p:nvSpPr>
          <p:cNvPr id="4" name="Footer Placeholder 3">
            <a:extLst>
              <a:ext uri="{FF2B5EF4-FFF2-40B4-BE49-F238E27FC236}">
                <a16:creationId xmlns:a16="http://schemas.microsoft.com/office/drawing/2014/main" id="{D5BC043E-5E88-4C97-BB1C-9715C84C7EA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2432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kind of question is this, following Schwalbe’s definitions? </a:t>
            </a:r>
          </a:p>
        </p:txBody>
      </p:sp>
      <p:sp>
        <p:nvSpPr>
          <p:cNvPr id="3" name="Content Placeholder 2"/>
          <p:cNvSpPr>
            <a:spLocks noGrp="1"/>
          </p:cNvSpPr>
          <p:nvPr>
            <p:ph idx="1"/>
          </p:nvPr>
        </p:nvSpPr>
        <p:spPr/>
        <p:txBody>
          <a:bodyPr>
            <a:normAutofit fontScale="92500" lnSpcReduction="20000"/>
          </a:bodyPr>
          <a:lstStyle/>
          <a:p>
            <a:pPr marL="45720" indent="0" fontAlgn="base">
              <a:buNone/>
            </a:pPr>
            <a:r>
              <a:rPr lang="en-US" dirty="0">
                <a:solidFill>
                  <a:schemeClr val="tx1"/>
                </a:solidFill>
              </a:rPr>
              <a:t>Empirical, aesthetic, moral, or interpretive?</a:t>
            </a:r>
          </a:p>
          <a:p>
            <a:pPr fontAlgn="base"/>
            <a:r>
              <a:rPr lang="en-US" dirty="0">
                <a:solidFill>
                  <a:schemeClr val="tx1"/>
                </a:solidFill>
              </a:rPr>
              <a:t>What percentage of college students get 7 hours of sleep a day?</a:t>
            </a:r>
          </a:p>
          <a:p>
            <a:pPr fontAlgn="base"/>
            <a:r>
              <a:rPr lang="en-US" dirty="0">
                <a:solidFill>
                  <a:schemeClr val="tx1"/>
                </a:solidFill>
              </a:rPr>
              <a:t>What is the average percentage of people who play video games as a stress-reliever?</a:t>
            </a:r>
          </a:p>
          <a:p>
            <a:pPr fontAlgn="base"/>
            <a:r>
              <a:rPr lang="en-US" dirty="0">
                <a:solidFill>
                  <a:schemeClr val="tx1"/>
                </a:solidFill>
              </a:rPr>
              <a:t>Are Protestants more likely to get into heaven?</a:t>
            </a:r>
          </a:p>
          <a:p>
            <a:pPr fontAlgn="base"/>
            <a:r>
              <a:rPr lang="en-US" dirty="0">
                <a:solidFill>
                  <a:schemeClr val="tx1"/>
                </a:solidFill>
              </a:rPr>
              <a:t>How many dog owners live in Brooklyn?</a:t>
            </a:r>
          </a:p>
          <a:p>
            <a:pPr fontAlgn="base"/>
            <a:r>
              <a:rPr lang="en-US" dirty="0">
                <a:solidFill>
                  <a:schemeClr val="tx1"/>
                </a:solidFill>
              </a:rPr>
              <a:t>Should people who are not virgins be permitted to marry in religious institutions?</a:t>
            </a:r>
          </a:p>
          <a:p>
            <a:pPr fontAlgn="base"/>
            <a:r>
              <a:rPr lang="en-US" dirty="0">
                <a:solidFill>
                  <a:schemeClr val="tx1"/>
                </a:solidFill>
              </a:rPr>
              <a:t>Should people be arrested for selling marijuana?</a:t>
            </a:r>
          </a:p>
          <a:p>
            <a:pPr fontAlgn="base"/>
            <a:r>
              <a:rPr lang="en-US" dirty="0">
                <a:solidFill>
                  <a:schemeClr val="tx1"/>
                </a:solidFill>
              </a:rPr>
              <a:t>What are the factors that contribute to school shootings?</a:t>
            </a:r>
          </a:p>
          <a:p>
            <a:r>
              <a:rPr lang="en-US" dirty="0">
                <a:solidFill>
                  <a:schemeClr val="tx1"/>
                </a:solidFill>
              </a:rPr>
              <a:t>Is curly hair more attractive than straight hair?</a:t>
            </a:r>
          </a:p>
        </p:txBody>
      </p:sp>
      <p:sp>
        <p:nvSpPr>
          <p:cNvPr id="4" name="Footer Placeholder 3">
            <a:extLst>
              <a:ext uri="{FF2B5EF4-FFF2-40B4-BE49-F238E27FC236}">
                <a16:creationId xmlns:a16="http://schemas.microsoft.com/office/drawing/2014/main" id="{98D195F2-AE43-4B31-9888-661BEA8A5A8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49616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systematic research?</a:t>
            </a:r>
          </a:p>
        </p:txBody>
      </p:sp>
      <p:sp>
        <p:nvSpPr>
          <p:cNvPr id="3" name="Content Placeholder 2"/>
          <p:cNvSpPr>
            <a:spLocks noGrp="1"/>
          </p:cNvSpPr>
          <p:nvPr>
            <p:ph idx="1"/>
          </p:nvPr>
        </p:nvSpPr>
        <p:spPr/>
        <p:txBody>
          <a:bodyPr>
            <a:normAutofit/>
          </a:bodyPr>
          <a:lstStyle/>
          <a:p>
            <a:r>
              <a:rPr lang="en-US" sz="3600" dirty="0">
                <a:solidFill>
                  <a:schemeClr val="tx1"/>
                </a:solidFill>
              </a:rPr>
              <a:t>What did Schwalbe say are the 3 advantages of systematic research?</a:t>
            </a:r>
          </a:p>
          <a:p>
            <a:r>
              <a:rPr lang="en-US" sz="3600" dirty="0">
                <a:solidFill>
                  <a:schemeClr val="tx1"/>
                </a:solidFill>
              </a:rPr>
              <a:t>Which questions does he say that systematic research is best suited to answer?</a:t>
            </a:r>
          </a:p>
        </p:txBody>
      </p:sp>
      <p:sp>
        <p:nvSpPr>
          <p:cNvPr id="4" name="Footer Placeholder 3">
            <a:extLst>
              <a:ext uri="{FF2B5EF4-FFF2-40B4-BE49-F238E27FC236}">
                <a16:creationId xmlns:a16="http://schemas.microsoft.com/office/drawing/2014/main" id="{2763AB81-9BB0-4E9E-828D-5FCE7562506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3846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and interpretation questions</a:t>
            </a:r>
          </a:p>
        </p:txBody>
      </p:sp>
      <p:sp>
        <p:nvSpPr>
          <p:cNvPr id="3" name="Content Placeholder 2"/>
          <p:cNvSpPr>
            <a:spLocks noGrp="1"/>
          </p:cNvSpPr>
          <p:nvPr>
            <p:ph idx="1"/>
          </p:nvPr>
        </p:nvSpPr>
        <p:spPr/>
        <p:txBody>
          <a:bodyPr>
            <a:noAutofit/>
          </a:bodyPr>
          <a:lstStyle/>
          <a:p>
            <a:r>
              <a:rPr lang="en-US" sz="2800" dirty="0">
                <a:solidFill>
                  <a:schemeClr val="tx1"/>
                </a:solidFill>
              </a:rPr>
              <a:t>Consider </a:t>
            </a:r>
            <a:r>
              <a:rPr lang="en-US" sz="2800" dirty="0">
                <a:solidFill>
                  <a:schemeClr val="tx1"/>
                </a:solidFill>
                <a:hlinkClick r:id="rId3" action="ppaction://hlinksldjump"/>
              </a:rPr>
              <a:t>these data </a:t>
            </a:r>
            <a:r>
              <a:rPr lang="en-US" sz="2800" dirty="0">
                <a:solidFill>
                  <a:schemeClr val="tx1"/>
                </a:solidFill>
              </a:rPr>
              <a:t>on “rampage” school shootings in the US</a:t>
            </a:r>
          </a:p>
          <a:p>
            <a:r>
              <a:rPr lang="en-US" sz="2800" dirty="0">
                <a:solidFill>
                  <a:schemeClr val="tx1"/>
                </a:solidFill>
              </a:rPr>
              <a:t>These shootings are defined by several factors, including the involvement of current or former students; and multiple victims, which often appear to have been chosen at random.</a:t>
            </a:r>
          </a:p>
          <a:p>
            <a:r>
              <a:rPr lang="en-US" sz="2800" dirty="0">
                <a:solidFill>
                  <a:schemeClr val="tx1"/>
                </a:solidFill>
              </a:rPr>
              <a:t>Empirical: measuring, counting, looking to see…</a:t>
            </a:r>
          </a:p>
          <a:p>
            <a:r>
              <a:rPr lang="en-US" sz="2800" dirty="0">
                <a:solidFill>
                  <a:schemeClr val="tx1"/>
                </a:solidFill>
              </a:rPr>
              <a:t>Interpretation: what does this mean, or how do we interpret the patterns?</a:t>
            </a:r>
          </a:p>
        </p:txBody>
      </p:sp>
      <p:sp>
        <p:nvSpPr>
          <p:cNvPr id="4" name="Footer Placeholder 3">
            <a:extLst>
              <a:ext uri="{FF2B5EF4-FFF2-40B4-BE49-F238E27FC236}">
                <a16:creationId xmlns:a16="http://schemas.microsoft.com/office/drawing/2014/main" id="{C3B4C826-A97D-441C-B73F-4E4452D2746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6858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141412" y="308949"/>
          <a:ext cx="9677400" cy="5608251"/>
        </p:xfrm>
        <a:graphic>
          <a:graphicData uri="http://schemas.openxmlformats.org/drawingml/2006/table">
            <a:tbl>
              <a:tblPr>
                <a:tableStyleId>{5C22544A-7EE6-4342-B048-85BDC9FD1C3A}</a:tableStyleId>
              </a:tblPr>
              <a:tblGrid>
                <a:gridCol w="2419350">
                  <a:extLst>
                    <a:ext uri="{9D8B030D-6E8A-4147-A177-3AD203B41FA5}">
                      <a16:colId xmlns:a16="http://schemas.microsoft.com/office/drawing/2014/main" val="20000"/>
                    </a:ext>
                  </a:extLst>
                </a:gridCol>
                <a:gridCol w="2419350">
                  <a:extLst>
                    <a:ext uri="{9D8B030D-6E8A-4147-A177-3AD203B41FA5}">
                      <a16:colId xmlns:a16="http://schemas.microsoft.com/office/drawing/2014/main" val="20001"/>
                    </a:ext>
                  </a:extLst>
                </a:gridCol>
                <a:gridCol w="2419350">
                  <a:extLst>
                    <a:ext uri="{9D8B030D-6E8A-4147-A177-3AD203B41FA5}">
                      <a16:colId xmlns:a16="http://schemas.microsoft.com/office/drawing/2014/main" val="20002"/>
                    </a:ext>
                  </a:extLst>
                </a:gridCol>
                <a:gridCol w="2419350">
                  <a:extLst>
                    <a:ext uri="{9D8B030D-6E8A-4147-A177-3AD203B41FA5}">
                      <a16:colId xmlns:a16="http://schemas.microsoft.com/office/drawing/2014/main" val="20003"/>
                    </a:ext>
                  </a:extLst>
                </a:gridCol>
              </a:tblGrid>
              <a:tr h="215979">
                <a:tc>
                  <a:txBody>
                    <a:bodyPr/>
                    <a:lstStyle/>
                    <a:p>
                      <a:pPr marL="75565" marR="0" eaLnBrk="0" hangingPunct="0">
                        <a:lnSpc>
                          <a:spcPct val="115000"/>
                        </a:lnSpc>
                        <a:spcBef>
                          <a:spcPts val="285"/>
                        </a:spcBef>
                        <a:spcAft>
                          <a:spcPts val="0"/>
                        </a:spcAft>
                      </a:pPr>
                      <a:r>
                        <a:rPr lang="en-US" sz="1200" b="1" dirty="0">
                          <a:effectLst/>
                        </a:rPr>
                        <a:t>Location</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285"/>
                        </a:spcBef>
                        <a:spcAft>
                          <a:spcPts val="0"/>
                        </a:spcAft>
                      </a:pPr>
                      <a:r>
                        <a:rPr lang="en-US" sz="1200" b="1" dirty="0">
                          <a:effectLst/>
                        </a:rPr>
                        <a:t>Date</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285"/>
                        </a:spcBef>
                        <a:spcAft>
                          <a:spcPts val="0"/>
                        </a:spcAft>
                      </a:pPr>
                      <a:r>
                        <a:rPr lang="en-US" sz="1200" b="1" dirty="0">
                          <a:effectLst/>
                        </a:rPr>
                        <a:t>Perpetrator (age, race)</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285"/>
                        </a:spcBef>
                        <a:spcAft>
                          <a:spcPts val="0"/>
                        </a:spcAft>
                      </a:pPr>
                      <a:r>
                        <a:rPr lang="en-US" sz="1200" b="1" dirty="0">
                          <a:effectLst/>
                        </a:rPr>
                        <a:t>Number of Victims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0"/>
                  </a:ext>
                </a:extLst>
              </a:tr>
              <a:tr h="215979">
                <a:tc>
                  <a:txBody>
                    <a:bodyPr/>
                    <a:lstStyle/>
                    <a:p>
                      <a:pPr marL="75565" marR="0" eaLnBrk="0" hangingPunct="0">
                        <a:lnSpc>
                          <a:spcPct val="115000"/>
                        </a:lnSpc>
                        <a:spcBef>
                          <a:spcPts val="285"/>
                        </a:spcBef>
                        <a:spcAft>
                          <a:spcPts val="0"/>
                        </a:spcAft>
                      </a:pPr>
                      <a:r>
                        <a:rPr lang="en-US" sz="1200" dirty="0">
                          <a:effectLst/>
                        </a:rPr>
                        <a:t>Moses Lake, WA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285"/>
                        </a:spcBef>
                        <a:spcAft>
                          <a:spcPts val="0"/>
                        </a:spcAft>
                      </a:pPr>
                      <a:r>
                        <a:rPr lang="en-US" sz="1200">
                          <a:effectLst/>
                        </a:rPr>
                        <a:t>February 2, 1996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285"/>
                        </a:spcBef>
                        <a:spcAft>
                          <a:spcPts val="0"/>
                        </a:spcAft>
                      </a:pPr>
                      <a:r>
                        <a:rPr lang="en-US" sz="1200">
                          <a:effectLst/>
                        </a:rPr>
                        <a:t>Barry Loukaits (14, white)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285"/>
                        </a:spcBef>
                        <a:spcAft>
                          <a:spcPts val="0"/>
                        </a:spcAft>
                      </a:pPr>
                      <a:r>
                        <a:rPr lang="en-US" sz="1200">
                          <a:effectLst/>
                        </a:rPr>
                        <a:t>3 dead, one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1"/>
                  </a:ext>
                </a:extLst>
              </a:tr>
              <a:tr h="215979">
                <a:tc>
                  <a:txBody>
                    <a:bodyPr/>
                    <a:lstStyle/>
                    <a:p>
                      <a:pPr marL="75565" marR="0" eaLnBrk="0" hangingPunct="0">
                        <a:lnSpc>
                          <a:spcPct val="115000"/>
                        </a:lnSpc>
                        <a:spcBef>
                          <a:spcPts val="85"/>
                        </a:spcBef>
                        <a:spcAft>
                          <a:spcPts val="0"/>
                        </a:spcAft>
                      </a:pPr>
                      <a:r>
                        <a:rPr lang="en-US" sz="1200" dirty="0">
                          <a:effectLst/>
                        </a:rPr>
                        <a:t>Bethel, AK</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February 19, 1997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Evan Ramsey (16, white)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a:effectLst/>
                        </a:rPr>
                        <a:t>2 dead, 2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2"/>
                  </a:ext>
                </a:extLst>
              </a:tr>
              <a:tr h="215979">
                <a:tc>
                  <a:txBody>
                    <a:bodyPr/>
                    <a:lstStyle/>
                    <a:p>
                      <a:pPr marL="75565" marR="0" eaLnBrk="0" hangingPunct="0">
                        <a:lnSpc>
                          <a:spcPct val="115000"/>
                        </a:lnSpc>
                        <a:spcBef>
                          <a:spcPts val="85"/>
                        </a:spcBef>
                        <a:spcAft>
                          <a:spcPts val="0"/>
                        </a:spcAft>
                      </a:pPr>
                      <a:r>
                        <a:rPr lang="en-US" sz="1200" dirty="0">
                          <a:effectLst/>
                        </a:rPr>
                        <a:t>Pearl, MS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dirty="0">
                          <a:effectLst/>
                        </a:rPr>
                        <a:t>October 1, 1997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Luke Woodham (16, white)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a:effectLst/>
                        </a:rPr>
                        <a:t>2 dead, 7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3"/>
                  </a:ext>
                </a:extLst>
              </a:tr>
              <a:tr h="215979">
                <a:tc>
                  <a:txBody>
                    <a:bodyPr/>
                    <a:lstStyle/>
                    <a:p>
                      <a:pPr marL="75565" marR="0" eaLnBrk="0" hangingPunct="0">
                        <a:lnSpc>
                          <a:spcPct val="115000"/>
                        </a:lnSpc>
                        <a:spcBef>
                          <a:spcPts val="85"/>
                        </a:spcBef>
                        <a:spcAft>
                          <a:spcPts val="0"/>
                        </a:spcAft>
                      </a:pPr>
                      <a:r>
                        <a:rPr lang="en-US" sz="1200" dirty="0">
                          <a:effectLst/>
                        </a:rPr>
                        <a:t>West Paducah, KY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dirty="0">
                          <a:effectLst/>
                        </a:rPr>
                        <a:t>December 1, 1997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Michael Carneal (14, white)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a:effectLst/>
                        </a:rPr>
                        <a:t>3 dead, 5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4"/>
                  </a:ext>
                </a:extLst>
              </a:tr>
              <a:tr h="215979">
                <a:tc>
                  <a:txBody>
                    <a:bodyPr/>
                    <a:lstStyle/>
                    <a:p>
                      <a:pPr marL="75565" marR="0" eaLnBrk="0" hangingPunct="0">
                        <a:lnSpc>
                          <a:spcPct val="115000"/>
                        </a:lnSpc>
                        <a:spcBef>
                          <a:spcPts val="85"/>
                        </a:spcBef>
                        <a:spcAft>
                          <a:spcPts val="0"/>
                        </a:spcAft>
                      </a:pPr>
                      <a:r>
                        <a:rPr lang="en-US" sz="1200">
                          <a:effectLst/>
                        </a:rPr>
                        <a:t>Stamps, AR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dirty="0">
                          <a:effectLst/>
                        </a:rPr>
                        <a:t>December 15, 1997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Colt Todd (14, white)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a:effectLst/>
                        </a:rPr>
                        <a:t>2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5"/>
                  </a:ext>
                </a:extLst>
              </a:tr>
              <a:tr h="429557">
                <a:tc>
                  <a:txBody>
                    <a:bodyPr/>
                    <a:lstStyle/>
                    <a:p>
                      <a:pPr marL="75565" marR="0" eaLnBrk="0" hangingPunct="0">
                        <a:lnSpc>
                          <a:spcPct val="115000"/>
                        </a:lnSpc>
                        <a:spcBef>
                          <a:spcPts val="85"/>
                        </a:spcBef>
                        <a:spcAft>
                          <a:spcPts val="0"/>
                        </a:spcAft>
                      </a:pPr>
                      <a:r>
                        <a:rPr lang="en-US" sz="1200">
                          <a:effectLst/>
                        </a:rPr>
                        <a:t>Jonesboro, AR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dirty="0">
                          <a:effectLst/>
                        </a:rPr>
                        <a:t>March 24, 1998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Mitchell Johnson (13, white); Andrew Golden (14, white)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5 dead, 10 wounded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6"/>
                  </a:ext>
                </a:extLst>
              </a:tr>
              <a:tr h="215979">
                <a:tc>
                  <a:txBody>
                    <a:bodyPr/>
                    <a:lstStyle/>
                    <a:p>
                      <a:pPr marL="75565" marR="0" eaLnBrk="0" hangingPunct="0">
                        <a:lnSpc>
                          <a:spcPct val="115000"/>
                        </a:lnSpc>
                        <a:spcBef>
                          <a:spcPts val="85"/>
                        </a:spcBef>
                        <a:spcAft>
                          <a:spcPts val="0"/>
                        </a:spcAft>
                      </a:pPr>
                      <a:r>
                        <a:rPr lang="en-US" sz="1200">
                          <a:effectLst/>
                        </a:rPr>
                        <a:t>Edinboro, PA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April 24, 1998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Andrew </a:t>
                      </a:r>
                      <a:r>
                        <a:rPr lang="en-US" sz="1200" dirty="0" err="1">
                          <a:effectLst/>
                        </a:rPr>
                        <a:t>Wurst</a:t>
                      </a:r>
                      <a:r>
                        <a:rPr lang="en-US" sz="1200" dirty="0">
                          <a:effectLst/>
                        </a:rPr>
                        <a:t> (14, white)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a:effectLst/>
                        </a:rPr>
                        <a:t>1 dead, 2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7"/>
                  </a:ext>
                </a:extLst>
              </a:tr>
              <a:tr h="215979">
                <a:tc>
                  <a:txBody>
                    <a:bodyPr/>
                    <a:lstStyle/>
                    <a:p>
                      <a:pPr marL="75565" marR="0" eaLnBrk="0" hangingPunct="0">
                        <a:lnSpc>
                          <a:spcPct val="115000"/>
                        </a:lnSpc>
                        <a:spcBef>
                          <a:spcPts val="85"/>
                        </a:spcBef>
                        <a:spcAft>
                          <a:spcPts val="0"/>
                        </a:spcAft>
                      </a:pPr>
                      <a:r>
                        <a:rPr lang="en-US" sz="1200">
                          <a:effectLst/>
                        </a:rPr>
                        <a:t>Springﬁeld, 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May 21, 1998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Kip Kinkel (15, white)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a:effectLst/>
                        </a:rPr>
                        <a:t>2 dead, 22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8"/>
                  </a:ext>
                </a:extLst>
              </a:tr>
              <a:tr h="429557">
                <a:tc>
                  <a:txBody>
                    <a:bodyPr/>
                    <a:lstStyle/>
                    <a:p>
                      <a:pPr marL="75565" marR="0" eaLnBrk="0" hangingPunct="0">
                        <a:lnSpc>
                          <a:spcPct val="115000"/>
                        </a:lnSpc>
                        <a:spcBef>
                          <a:spcPts val="85"/>
                        </a:spcBef>
                        <a:spcAft>
                          <a:spcPts val="0"/>
                        </a:spcAft>
                      </a:pPr>
                      <a:r>
                        <a:rPr lang="en-US" sz="1200" dirty="0">
                          <a:effectLst/>
                        </a:rPr>
                        <a:t>Littleton, CO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April 20, 1999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Eric Harris (18, white); Dylan </a:t>
                      </a:r>
                      <a:r>
                        <a:rPr lang="en-US" sz="1200" dirty="0" err="1">
                          <a:effectLst/>
                        </a:rPr>
                        <a:t>Klebold</a:t>
                      </a:r>
                      <a:r>
                        <a:rPr lang="en-US" sz="1200" dirty="0">
                          <a:effectLst/>
                        </a:rPr>
                        <a:t> (17, white)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a:effectLst/>
                        </a:rPr>
                        <a:t>15 dead, 23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09"/>
                  </a:ext>
                </a:extLst>
              </a:tr>
              <a:tr h="215979">
                <a:tc>
                  <a:txBody>
                    <a:bodyPr/>
                    <a:lstStyle/>
                    <a:p>
                      <a:pPr marL="75565" marR="0" eaLnBrk="0" hangingPunct="0">
                        <a:lnSpc>
                          <a:spcPct val="115000"/>
                        </a:lnSpc>
                        <a:spcBef>
                          <a:spcPts val="85"/>
                        </a:spcBef>
                        <a:spcAft>
                          <a:spcPts val="0"/>
                        </a:spcAft>
                      </a:pPr>
                      <a:r>
                        <a:rPr lang="en-US" sz="1200" dirty="0">
                          <a:effectLst/>
                        </a:rPr>
                        <a:t>Conyers, GA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May 20, 1999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Thomas </a:t>
                      </a:r>
                      <a:r>
                        <a:rPr lang="en-US" sz="1200" dirty="0" err="1">
                          <a:effectLst/>
                        </a:rPr>
                        <a:t>Soloman</a:t>
                      </a:r>
                      <a:r>
                        <a:rPr lang="en-US" sz="1200" dirty="0">
                          <a:effectLst/>
                        </a:rPr>
                        <a:t> (15, white)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a:effectLst/>
                        </a:rPr>
                        <a:t>6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0"/>
                  </a:ext>
                </a:extLst>
              </a:tr>
              <a:tr h="215979">
                <a:tc>
                  <a:txBody>
                    <a:bodyPr/>
                    <a:lstStyle/>
                    <a:p>
                      <a:pPr marL="75565" marR="0" eaLnBrk="0" hangingPunct="0">
                        <a:lnSpc>
                          <a:spcPct val="115000"/>
                        </a:lnSpc>
                        <a:spcBef>
                          <a:spcPts val="85"/>
                        </a:spcBef>
                        <a:spcAft>
                          <a:spcPts val="0"/>
                        </a:spcAft>
                      </a:pPr>
                      <a:r>
                        <a:rPr lang="en-US" sz="1200">
                          <a:effectLst/>
                        </a:rPr>
                        <a:t>Fort Gibson, OK</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December 6, 1999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Seth </a:t>
                      </a:r>
                      <a:r>
                        <a:rPr lang="en-US" sz="1200" dirty="0" err="1">
                          <a:effectLst/>
                        </a:rPr>
                        <a:t>Trickey</a:t>
                      </a:r>
                      <a:r>
                        <a:rPr lang="en-US" sz="1200" dirty="0">
                          <a:effectLst/>
                        </a:rPr>
                        <a:t> (13, white)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a:effectLst/>
                        </a:rPr>
                        <a:t>4 wounded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1"/>
                  </a:ext>
                </a:extLst>
              </a:tr>
              <a:tr h="215979">
                <a:tc>
                  <a:txBody>
                    <a:bodyPr/>
                    <a:lstStyle/>
                    <a:p>
                      <a:pPr marL="75565" marR="0" eaLnBrk="0" hangingPunct="0">
                        <a:lnSpc>
                          <a:spcPct val="115000"/>
                        </a:lnSpc>
                        <a:spcBef>
                          <a:spcPts val="85"/>
                        </a:spcBef>
                        <a:spcAft>
                          <a:spcPts val="0"/>
                        </a:spcAft>
                      </a:pPr>
                      <a:r>
                        <a:rPr lang="en-US" sz="1200">
                          <a:effectLst/>
                        </a:rPr>
                        <a:t>Santee, CA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March 5, 2001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Charles Williams (15, white)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2 dead, 13 wounded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2"/>
                  </a:ext>
                </a:extLst>
              </a:tr>
              <a:tr h="215979">
                <a:tc>
                  <a:txBody>
                    <a:bodyPr/>
                    <a:lstStyle/>
                    <a:p>
                      <a:pPr marL="75565" marR="0" eaLnBrk="0" hangingPunct="0">
                        <a:lnSpc>
                          <a:spcPct val="115000"/>
                        </a:lnSpc>
                        <a:spcBef>
                          <a:spcPts val="85"/>
                        </a:spcBef>
                        <a:spcAft>
                          <a:spcPts val="0"/>
                        </a:spcAft>
                      </a:pPr>
                      <a:r>
                        <a:rPr lang="en-US" sz="1200">
                          <a:effectLst/>
                        </a:rPr>
                        <a:t>El Cajon, CA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March 22, 2001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Jason Hoffman (18, unknown)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5 wounded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3"/>
                  </a:ext>
                </a:extLst>
              </a:tr>
              <a:tr h="215979">
                <a:tc>
                  <a:txBody>
                    <a:bodyPr/>
                    <a:lstStyle/>
                    <a:p>
                      <a:pPr marL="75565" marR="0" eaLnBrk="0" hangingPunct="0">
                        <a:lnSpc>
                          <a:spcPct val="115000"/>
                        </a:lnSpc>
                        <a:spcBef>
                          <a:spcPts val="85"/>
                        </a:spcBef>
                        <a:spcAft>
                          <a:spcPts val="0"/>
                        </a:spcAft>
                      </a:pPr>
                      <a:r>
                        <a:rPr lang="en-US" sz="1200">
                          <a:effectLst/>
                        </a:rPr>
                        <a:t>New York, NY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January, 15, 2002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Unknown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2 wounded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4"/>
                  </a:ext>
                </a:extLst>
              </a:tr>
              <a:tr h="215979">
                <a:tc>
                  <a:txBody>
                    <a:bodyPr/>
                    <a:lstStyle/>
                    <a:p>
                      <a:pPr marL="75565" marR="0" eaLnBrk="0" hangingPunct="0">
                        <a:lnSpc>
                          <a:spcPct val="115000"/>
                        </a:lnSpc>
                        <a:spcBef>
                          <a:spcPts val="85"/>
                        </a:spcBef>
                        <a:spcAft>
                          <a:spcPts val="0"/>
                        </a:spcAft>
                      </a:pPr>
                      <a:r>
                        <a:rPr lang="en-US" sz="1200">
                          <a:effectLst/>
                        </a:rPr>
                        <a:t>Red Lion, PA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April 24, 2003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James Sheets (14, white)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2 dead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5"/>
                  </a:ext>
                </a:extLst>
              </a:tr>
              <a:tr h="215979">
                <a:tc>
                  <a:txBody>
                    <a:bodyPr/>
                    <a:lstStyle/>
                    <a:p>
                      <a:pPr marL="75565" marR="0" eaLnBrk="0" hangingPunct="0">
                        <a:lnSpc>
                          <a:spcPct val="115000"/>
                        </a:lnSpc>
                        <a:spcBef>
                          <a:spcPts val="85"/>
                        </a:spcBef>
                        <a:spcAft>
                          <a:spcPts val="0"/>
                        </a:spcAft>
                      </a:pPr>
                      <a:r>
                        <a:rPr lang="en-US" sz="1200">
                          <a:effectLst/>
                        </a:rPr>
                        <a:t>Cold Spring, MN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September 24, 2003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dirty="0">
                          <a:effectLst/>
                        </a:rPr>
                        <a:t>John McLaughlin (15, white)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2 dead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6"/>
                  </a:ext>
                </a:extLst>
              </a:tr>
              <a:tr h="429557">
                <a:tc>
                  <a:txBody>
                    <a:bodyPr/>
                    <a:lstStyle/>
                    <a:p>
                      <a:pPr marL="75565" marR="0" eaLnBrk="0" hangingPunct="0">
                        <a:lnSpc>
                          <a:spcPct val="115000"/>
                        </a:lnSpc>
                        <a:spcBef>
                          <a:spcPts val="85"/>
                        </a:spcBef>
                        <a:spcAft>
                          <a:spcPts val="0"/>
                        </a:spcAft>
                      </a:pPr>
                      <a:r>
                        <a:rPr lang="en-US" sz="1200">
                          <a:effectLst/>
                        </a:rPr>
                        <a:t>Red Lake, MN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March 21, 2005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Jeffrey Weise (16, Native American)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8 dead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7"/>
                  </a:ext>
                </a:extLst>
              </a:tr>
              <a:tr h="215979">
                <a:tc>
                  <a:txBody>
                    <a:bodyPr/>
                    <a:lstStyle/>
                    <a:p>
                      <a:pPr marL="75565" marR="0" eaLnBrk="0" hangingPunct="0">
                        <a:lnSpc>
                          <a:spcPct val="115000"/>
                        </a:lnSpc>
                        <a:spcBef>
                          <a:spcPts val="85"/>
                        </a:spcBef>
                        <a:spcAft>
                          <a:spcPts val="0"/>
                        </a:spcAft>
                      </a:pPr>
                      <a:r>
                        <a:rPr lang="en-US" sz="1200">
                          <a:effectLst/>
                        </a:rPr>
                        <a:t>Jacksboro, TN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November 8, 2005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Kenneth Bartley (15, white)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1 dead, 2 wounded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8"/>
                  </a:ext>
                </a:extLst>
              </a:tr>
              <a:tr h="215979">
                <a:tc>
                  <a:txBody>
                    <a:bodyPr/>
                    <a:lstStyle/>
                    <a:p>
                      <a:pPr marL="75565" marR="0" eaLnBrk="0" hangingPunct="0">
                        <a:lnSpc>
                          <a:spcPct val="115000"/>
                        </a:lnSpc>
                        <a:spcBef>
                          <a:spcPts val="85"/>
                        </a:spcBef>
                        <a:spcAft>
                          <a:spcPts val="0"/>
                        </a:spcAft>
                      </a:pPr>
                      <a:r>
                        <a:rPr lang="en-US" sz="1200">
                          <a:effectLst/>
                        </a:rPr>
                        <a:t>Blacksburg, VA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April 16, 2007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Cho Seung-Hui (23, Asian)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33 dead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19"/>
                  </a:ext>
                </a:extLst>
              </a:tr>
              <a:tr h="215979">
                <a:tc>
                  <a:txBody>
                    <a:bodyPr/>
                    <a:lstStyle/>
                    <a:p>
                      <a:pPr marL="75565" marR="0" eaLnBrk="0" hangingPunct="0">
                        <a:lnSpc>
                          <a:spcPct val="115000"/>
                        </a:lnSpc>
                        <a:spcBef>
                          <a:spcPts val="85"/>
                        </a:spcBef>
                        <a:spcAft>
                          <a:spcPts val="0"/>
                        </a:spcAft>
                      </a:pPr>
                      <a:r>
                        <a:rPr lang="en-US" sz="1200">
                          <a:effectLst/>
                        </a:rPr>
                        <a:t>Dover, Del.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September 21, 2007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Loyer Brandon (18, black)</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2 wounded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20"/>
                  </a:ext>
                </a:extLst>
              </a:tr>
              <a:tr h="215979">
                <a:tc>
                  <a:txBody>
                    <a:bodyPr/>
                    <a:lstStyle/>
                    <a:p>
                      <a:pPr marL="75565" marR="0" eaLnBrk="0" hangingPunct="0">
                        <a:lnSpc>
                          <a:spcPct val="115000"/>
                        </a:lnSpc>
                        <a:spcBef>
                          <a:spcPts val="85"/>
                        </a:spcBef>
                        <a:spcAft>
                          <a:spcPts val="0"/>
                        </a:spcAft>
                      </a:pPr>
                      <a:r>
                        <a:rPr lang="en-US" sz="1200">
                          <a:effectLst/>
                        </a:rPr>
                        <a:t>Cleveland, OH</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October 10, 2007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Asa Coon (14, white)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1 dead, 4 wounded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21"/>
                  </a:ext>
                </a:extLst>
              </a:tr>
              <a:tr h="215979">
                <a:tc>
                  <a:txBody>
                    <a:bodyPr/>
                    <a:lstStyle/>
                    <a:p>
                      <a:pPr marL="75565" marR="0" eaLnBrk="0" hangingPunct="0">
                        <a:lnSpc>
                          <a:spcPct val="115000"/>
                        </a:lnSpc>
                        <a:spcBef>
                          <a:spcPts val="85"/>
                        </a:spcBef>
                        <a:spcAft>
                          <a:spcPts val="0"/>
                        </a:spcAft>
                      </a:pPr>
                      <a:r>
                        <a:rPr lang="en-US" sz="1200">
                          <a:effectLst/>
                        </a:rPr>
                        <a:t>Baton, Rouge, LA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10185" marR="0" eaLnBrk="0" hangingPunct="0">
                        <a:lnSpc>
                          <a:spcPct val="115000"/>
                        </a:lnSpc>
                        <a:spcBef>
                          <a:spcPts val="85"/>
                        </a:spcBef>
                        <a:spcAft>
                          <a:spcPts val="0"/>
                        </a:spcAft>
                      </a:pPr>
                      <a:r>
                        <a:rPr lang="en-US" sz="1200">
                          <a:effectLst/>
                        </a:rPr>
                        <a:t>February 8, 2008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9550" marR="0" eaLnBrk="0" hangingPunct="0">
                        <a:lnSpc>
                          <a:spcPct val="115000"/>
                        </a:lnSpc>
                        <a:spcBef>
                          <a:spcPts val="85"/>
                        </a:spcBef>
                        <a:spcAft>
                          <a:spcPts val="0"/>
                        </a:spcAft>
                      </a:pPr>
                      <a:r>
                        <a:rPr lang="en-US" sz="1200">
                          <a:effectLst/>
                        </a:rPr>
                        <a:t>Latina Williams (23, black)</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08915" marR="0" eaLnBrk="0" hangingPunct="0">
                        <a:lnSpc>
                          <a:spcPct val="115000"/>
                        </a:lnSpc>
                        <a:spcBef>
                          <a:spcPts val="85"/>
                        </a:spcBef>
                        <a:spcAft>
                          <a:spcPts val="0"/>
                        </a:spcAft>
                      </a:pPr>
                      <a:r>
                        <a:rPr lang="en-US" sz="1200" dirty="0">
                          <a:effectLst/>
                        </a:rPr>
                        <a:t>3 dead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22"/>
                  </a:ext>
                </a:extLst>
              </a:tr>
            </a:tbl>
          </a:graphicData>
        </a:graphic>
      </p:graphicFrame>
      <p:sp>
        <p:nvSpPr>
          <p:cNvPr id="5" name="Rectangle 1"/>
          <p:cNvSpPr>
            <a:spLocks noChangeArrowheads="1"/>
          </p:cNvSpPr>
          <p:nvPr/>
        </p:nvSpPr>
        <p:spPr bwMode="auto">
          <a:xfrm>
            <a:off x="608012" y="5970313"/>
            <a:ext cx="10210800" cy="738664"/>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Table </a:t>
            </a:r>
            <a:r>
              <a:rPr kumimoji="0" lang="en-US" altLang="en-US" sz="1400" b="1" i="0" u="none" strike="noStrike" cap="none" normalizeH="0" baseline="0" dirty="0" err="1">
                <a:ln>
                  <a:noFill/>
                </a:ln>
                <a:solidFill>
                  <a:schemeClr val="tx1"/>
                </a:solidFill>
                <a:effectLst/>
                <a:latin typeface="+mj-lt"/>
                <a:ea typeface="Calibri" panose="020F0502020204030204" pitchFamily="34" charset="0"/>
                <a:cs typeface="Calibri" panose="020F0502020204030204" pitchFamily="34" charset="0"/>
              </a:rPr>
              <a:t>A.1</a:t>
            </a:r>
            <a:r>
              <a:rPr kumimoji="0" lang="en-US" altLang="en-US" sz="1400" b="1"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 </a:t>
            </a:r>
            <a:r>
              <a:rPr kumimoji="0" lang="en-US" altLang="en-US" sz="14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Description of select school rampage shootings (1996–2008; US).</a:t>
            </a:r>
            <a:endParaRPr kumimoji="0" lang="en-US" altLang="en-US"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Note: </a:t>
            </a:r>
            <a:r>
              <a:rPr kumimoji="0" lang="en-US" altLang="en-US" sz="14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sources include Newman et al. (2004); Infoplease.com; Columbine-Angels.com. Incidents chosen for selection: 1996–2008. </a:t>
            </a:r>
            <a:endParaRPr kumimoji="0" lang="en-US" altLang="en-US"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Criteria: </a:t>
            </a:r>
            <a:r>
              <a:rPr kumimoji="0" lang="en-US" altLang="en-US" sz="1400" b="0" i="0" u="none" strike="noStrike" cap="none" normalizeH="0" baseline="0" dirty="0">
                <a:ln>
                  <a:noFill/>
                </a:ln>
                <a:solidFill>
                  <a:schemeClr val="tx1"/>
                </a:solidFill>
                <a:effectLst/>
                <a:latin typeface="+mj-lt"/>
                <a:ea typeface="Calibri" panose="020F0502020204030204" pitchFamily="34" charset="0"/>
                <a:cs typeface="GulliverRM"/>
              </a:rPr>
              <a:t>Perpetrator(s) must be a student at the school and more than one victim was involved.</a:t>
            </a:r>
            <a:endParaRPr kumimoji="0" lang="en-US" altLang="en-US" sz="1400" b="0" i="0" u="none" strike="noStrike" cap="none" normalizeH="0" baseline="0" dirty="0">
              <a:ln>
                <a:noFill/>
              </a:ln>
              <a:solidFill>
                <a:schemeClr val="tx1"/>
              </a:solidFill>
              <a:effectLst/>
              <a:latin typeface="+mj-lt"/>
            </a:endParaRPr>
          </a:p>
        </p:txBody>
      </p:sp>
      <p:sp>
        <p:nvSpPr>
          <p:cNvPr id="2" name="Footer Placeholder 1">
            <a:extLst>
              <a:ext uri="{FF2B5EF4-FFF2-40B4-BE49-F238E27FC236}">
                <a16:creationId xmlns:a16="http://schemas.microsoft.com/office/drawing/2014/main" id="{C5A0B3A0-C73A-4871-89D3-30568417D16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5885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1996</Words>
  <Application>Microsoft Office PowerPoint</Application>
  <PresentationFormat>Custom</PresentationFormat>
  <Paragraphs>313</Paragraphs>
  <Slides>14</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Franklin Gothic Medium</vt:lpstr>
      <vt:lpstr>Business Contrast 16x9</vt:lpstr>
      <vt:lpstr>CRJ 204-1900:  Criminal Justice and the Urban Community (Writing Intensive)</vt:lpstr>
      <vt:lpstr>W 1/29/20 AGENDA</vt:lpstr>
      <vt:lpstr>Thinking about PRIVATE troubles that are better understood as PUBLIC issues</vt:lpstr>
      <vt:lpstr>Where were we? Sociological Imagination</vt:lpstr>
      <vt:lpstr>How do we know what we know? Introduction to social research methods.</vt:lpstr>
      <vt:lpstr>Poverty by the numbers, 2016</vt:lpstr>
      <vt:lpstr>Poverty by percentage, 2016</vt:lpstr>
      <vt:lpstr>Finding out how the social world works</vt:lpstr>
      <vt:lpstr>So what is valid and reliable knowledge?</vt:lpstr>
      <vt:lpstr>Questions we can ask: Defining</vt:lpstr>
      <vt:lpstr>What kind of question is this, following Schwalbe’s definitions? </vt:lpstr>
      <vt:lpstr>Why systematic research?</vt:lpstr>
      <vt:lpstr>Empirical and interpretation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2015-01-14T15:33:44Z</dcterms:created>
  <dcterms:modified xsi:type="dcterms:W3CDTF">2021-03-12T17:43:37Z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