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8"/>
  </p:notesMasterIdLst>
  <p:handoutMasterIdLst>
    <p:handoutMasterId r:id="rId19"/>
  </p:handoutMasterIdLst>
  <p:sldIdLst>
    <p:sldId id="256" r:id="rId3"/>
    <p:sldId id="282" r:id="rId4"/>
    <p:sldId id="265" r:id="rId5"/>
    <p:sldId id="287" r:id="rId6"/>
    <p:sldId id="296" r:id="rId7"/>
    <p:sldId id="275" r:id="rId8"/>
    <p:sldId id="278" r:id="rId9"/>
    <p:sldId id="279" r:id="rId10"/>
    <p:sldId id="280" r:id="rId11"/>
    <p:sldId id="281" r:id="rId12"/>
    <p:sldId id="294" r:id="rId13"/>
    <p:sldId id="285" r:id="rId14"/>
    <p:sldId id="284" r:id="rId15"/>
    <p:sldId id="297" r:id="rId16"/>
    <p:sldId id="295" r:id="rId17"/>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09" autoAdjust="0"/>
    <p:restoredTop sz="95118" autoAdjust="0"/>
  </p:normalViewPr>
  <p:slideViewPr>
    <p:cSldViewPr showGuides="1">
      <p:cViewPr varScale="1">
        <p:scale>
          <a:sx n="73" d="100"/>
          <a:sy n="73" d="100"/>
        </p:scale>
        <p:origin x="402" y="7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4CE221E-83ED-4F6C-BA5F-3F9E6FDB6953}" type="datetimeFigureOut">
              <a:rPr lang="en-US"/>
              <a:t>3/19/2021</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CBEF8-5CDE-472B-839B-B8BB0C881006}" type="slidenum">
              <a:rPr/>
              <a:t>‹#›</a:t>
            </a:fld>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853E5F-CE67-483C-A264-F17AC70E9CA2}" type="datetimeFigureOut">
              <a:rPr lang="en-US"/>
              <a:t>3/19/2021</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BB98AFB-CB0D-4DFE-87B9-B4B0D0DE73CD}" type="slidenum">
              <a:rPr/>
              <a:t>‹#›</a:t>
            </a:fld>
            <a:endParaRPr/>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https://youtu.be/78gslUjRV9k</a:t>
            </a:r>
          </a:p>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2</a:t>
            </a:fld>
            <a:endParaRPr lang="en-US"/>
          </a:p>
        </p:txBody>
      </p:sp>
    </p:spTree>
    <p:extLst>
      <p:ext uri="{BB962C8B-B14F-4D97-AF65-F5344CB8AC3E}">
        <p14:creationId xmlns:p14="http://schemas.microsoft.com/office/powerpoint/2010/main" val="2961359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What is the sociological imagination, and what does it enable us to do if we have one?</a:t>
            </a:r>
            <a:endParaRPr lang="en-US" sz="1100" dirty="0"/>
          </a:p>
          <a:p>
            <a:pPr lvl="0"/>
            <a:endParaRPr lang="en-US" sz="1100" dirty="0"/>
          </a:p>
          <a:p>
            <a:pPr lvl="0"/>
            <a:r>
              <a:rPr lang="en-US" dirty="0"/>
              <a:t>The first fruit of this imagination is the idea that the individual can understand his own experience and gauge his own fate only by locating himself within his period, that he can know his own chances in life only by becoming aware of those of all individuals in his circumstances. By living we contribute however minutely to the shaping of society and to the course of its history even as we are made by society and its historical push and shove. The sociological imagination enables us to grasp history and biography and the relations between the two within society. That is its task and its promise.</a:t>
            </a:r>
          </a:p>
          <a:p>
            <a:pPr lvl="1"/>
            <a:endParaRPr lang="en-US" dirty="0"/>
          </a:p>
          <a:p>
            <a:r>
              <a:rPr lang="en-US" dirty="0"/>
              <a:t>Perhaps the most fruitful distinction with which the sociological imagination works is between “the personal troubles of milieu” and “the public issues of social structure.” This distinction is an </a:t>
            </a:r>
            <a:r>
              <a:rPr lang="en-US" b="1" dirty="0"/>
              <a:t>essential tool </a:t>
            </a:r>
            <a:r>
              <a:rPr lang="en-US" dirty="0"/>
              <a:t>of the sociological imagination and a feature of all classic work in social science.</a:t>
            </a:r>
            <a:endParaRPr lang="en-US" sz="1800" dirty="0"/>
          </a:p>
          <a:p>
            <a:pPr lvl="1"/>
            <a:endParaRPr lang="en-US" sz="1100" dirty="0"/>
          </a:p>
          <a:p>
            <a:pPr lvl="0"/>
            <a:r>
              <a:rPr lang="en-US" dirty="0"/>
              <a:t>What distinction does Mills make between personal troubles and public issues? How might they be related?</a:t>
            </a:r>
            <a:endParaRPr lang="en-US" sz="1100" dirty="0"/>
          </a:p>
          <a:p>
            <a:pPr lvl="0"/>
            <a:endParaRPr lang="en-US" sz="1100" dirty="0"/>
          </a:p>
          <a:p>
            <a:pPr lvl="0"/>
            <a:r>
              <a:rPr lang="en-US" dirty="0"/>
              <a:t>Perhaps the most useful distinction with which the sociological imagination works is between the “personal troubles of milieu” and the “public issues of social structure.”  Troubles occur within the character of the individual and the range of his immediate relations with others; the resolution of troubles lie within the individual as a biographical entity; a trouble is a private matter; values cherished by the individual are felt to be threatened.</a:t>
            </a:r>
          </a:p>
          <a:p>
            <a:pPr lvl="0"/>
            <a:endParaRPr lang="en-US" dirty="0"/>
          </a:p>
          <a:p>
            <a:pPr lvl="0"/>
            <a:r>
              <a:rPr lang="en-US" dirty="0"/>
              <a:t>Issues have to do with matters that transcend these local environments of the individual. An issue is a public matter; some value cherished by publics is felt to be threatened. An issue often involves a </a:t>
            </a:r>
            <a:br>
              <a:rPr lang="en-US" dirty="0"/>
            </a:br>
            <a:r>
              <a:rPr lang="en-US" dirty="0"/>
              <a:t>crisis in institutional arrangements and often too it involves what Marxists call contradictions or antagonisms. </a:t>
            </a:r>
          </a:p>
          <a:p>
            <a:pPr lvl="0"/>
            <a:endParaRPr lang="en-US" dirty="0"/>
          </a:p>
          <a:p>
            <a:pPr lvl="0"/>
            <a:r>
              <a:rPr lang="en-US" dirty="0"/>
              <a:t>Consider unemployment: if 1 in 100,000 is unemployed this is a personal trouble. In a nation of 50 million employees, 15 million are unemployed, that is an issue. </a:t>
            </a:r>
          </a:p>
          <a:p>
            <a:pPr lvl="0"/>
            <a:endParaRPr lang="en-US" dirty="0"/>
          </a:p>
          <a:p>
            <a:pPr lvl="0"/>
            <a:r>
              <a:rPr lang="en-US" dirty="0"/>
              <a:t>Both the correct statement of the problem and the range of possible solutions require us to consider the economic and political institutions of the society, and not merely the personal situation and character of a scatter of individuals. Consider war; consider marriage; consider the metropolis. What we experience in various and specific milieu (social surroundings or environment) is often caused by structural changes.</a:t>
            </a:r>
            <a:endParaRPr lang="en-US" sz="1100"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212182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1195469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The U.S. Census Bureau's poverty threshold for a family with two adults and one child was $20,160 in 2016. </a:t>
            </a:r>
          </a:p>
          <a:p>
            <a:r>
              <a:rPr lang="en-US" dirty="0">
                <a:solidFill>
                  <a:schemeClr val="tx1"/>
                </a:solidFill>
              </a:rPr>
              <a:t>This is the official measurement of poverty used by the Federal Government, and the measure used for most poverty-based data presented on State Health Facts. </a:t>
            </a:r>
          </a:p>
          <a:p>
            <a:r>
              <a:rPr lang="en-US" dirty="0">
                <a:solidFill>
                  <a:schemeClr val="tx1"/>
                </a:solidFill>
              </a:rPr>
              <a:t>The Department of Health and Human Services (HHS) produces simplified - but very similar - versions of these poverty thresholds called "poverty guidelines" that are used to assess eligibility for income-based programs such as Medicaid. </a:t>
            </a:r>
          </a:p>
          <a:p>
            <a:r>
              <a:rPr lang="en-US" dirty="0">
                <a:solidFill>
                  <a:schemeClr val="tx1"/>
                </a:solidFill>
              </a:rPr>
              <a:t>For more information on measures of poverty, please see the detailed description provided by HHS: </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8</a:t>
            </a:fld>
            <a:endParaRPr lang="en-US" dirty="0"/>
          </a:p>
        </p:txBody>
      </p:sp>
    </p:spTree>
    <p:extLst>
      <p:ext uri="{BB962C8B-B14F-4D97-AF65-F5344CB8AC3E}">
        <p14:creationId xmlns:p14="http://schemas.microsoft.com/office/powerpoint/2010/main" val="1787251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dirty="0"/>
          </a:p>
        </p:txBody>
      </p:sp>
    </p:spTree>
    <p:extLst>
      <p:ext uri="{BB962C8B-B14F-4D97-AF65-F5344CB8AC3E}">
        <p14:creationId xmlns:p14="http://schemas.microsoft.com/office/powerpoint/2010/main" val="975071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sng" kern="1200" dirty="0">
                <a:solidFill>
                  <a:schemeClr val="tx1"/>
                </a:solidFill>
                <a:effectLst/>
                <a:latin typeface="+mn-lt"/>
                <a:ea typeface="+mn-ea"/>
                <a:cs typeface="+mn-cs"/>
              </a:rPr>
              <a:t>Logical deduction: if premise is wrong, we’re wrong</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Straight from others: others may be wrong</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Personal experience or observation: we can misjudge and overgeneralize</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Systematic research: closer to reliable and valid</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Mystical revelation: unique and personal</a:t>
            </a:r>
            <a:endParaRPr lang="en-US"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Instinctively: could be wrong</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376122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1578309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with your neighbors</a:t>
            </a:r>
          </a:p>
        </p:txBody>
      </p:sp>
      <p:sp>
        <p:nvSpPr>
          <p:cNvPr id="4" name="Slide Number Placeholder 3"/>
          <p:cNvSpPr>
            <a:spLocks noGrp="1"/>
          </p:cNvSpPr>
          <p:nvPr>
            <p:ph type="sldNum" sz="quarter" idx="10"/>
          </p:nvPr>
        </p:nvSpPr>
        <p:spPr/>
        <p:txBody>
          <a:bodyPr/>
          <a:lstStyle/>
          <a:p>
            <a:fld id="{6BB98AFB-CB0D-4DFE-87B9-B4B0D0DE73CD}" type="slidenum">
              <a:rPr lang="en-US" smtClean="0"/>
              <a:t>12</a:t>
            </a:fld>
            <a:endParaRPr lang="en-US" dirty="0"/>
          </a:p>
        </p:txBody>
      </p:sp>
    </p:spTree>
    <p:extLst>
      <p:ext uri="{BB962C8B-B14F-4D97-AF65-F5344CB8AC3E}">
        <p14:creationId xmlns:p14="http://schemas.microsoft.com/office/powerpoint/2010/main" val="2790676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3/19/2021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3/19/2021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3/19/2021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3/19/2021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3/19/2021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3/19/2021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3/19/2021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3/19/2021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3/19/2021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3/19/2021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3/19/2021</a:t>
            </a:fld>
            <a:endParaRPr/>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78gslUjRV9k?feature=oembed" TargetMode="Externa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forms.gle/uddsVxJ4SJ58YV5d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a:bodyPr>
          <a:lstStyle/>
          <a:p>
            <a:r>
              <a:rPr lang="en-US" dirty="0">
                <a:solidFill>
                  <a:schemeClr val="tx1"/>
                </a:solidFill>
                <a:latin typeface="Arial" panose="020B0604020202020204" pitchFamily="34" charset="0"/>
                <a:cs typeface="Arial" panose="020B0604020202020204" pitchFamily="34" charset="0"/>
              </a:rPr>
              <a:t>CRJ 204 1700: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endParaRPr lang="en-US" sz="44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5212" y="3403600"/>
            <a:ext cx="10134600" cy="2921000"/>
          </a:xfrm>
        </p:spPr>
        <p:txBody>
          <a:bodyPr>
            <a:noAutofit/>
          </a:bodyPr>
          <a:lstStyle/>
          <a:p>
            <a:r>
              <a:rPr lang="en-US" sz="2800" b="1" dirty="0">
                <a:solidFill>
                  <a:schemeClr val="tx1"/>
                </a:solidFill>
                <a:latin typeface="Arial" panose="020B0604020202020204" pitchFamily="34" charset="0"/>
                <a:cs typeface="Arial" panose="020B0604020202020204" pitchFamily="34" charset="0"/>
              </a:rPr>
              <a:t>SPRING 2021</a:t>
            </a:r>
          </a:p>
          <a:p>
            <a:r>
              <a:rPr lang="en-US" sz="2800" b="1" dirty="0">
                <a:solidFill>
                  <a:schemeClr val="tx1"/>
                </a:solidFill>
                <a:latin typeface="Arial" panose="020B0604020202020204" pitchFamily="34" charset="0"/>
                <a:cs typeface="Arial" panose="020B0604020202020204" pitchFamily="34" charset="0"/>
              </a:rPr>
              <a:t>Tuesdays &amp; Thursdays from 5:30 – 6:45 pm in Zoom</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Michelle Ronda, Ph.D.</a:t>
            </a:r>
          </a:p>
          <a:p>
            <a:r>
              <a:rPr lang="en-US" b="1" dirty="0">
                <a:solidFill>
                  <a:schemeClr val="tx1"/>
                </a:solidFill>
                <a:latin typeface="Arial" panose="020B0604020202020204" pitchFamily="34" charset="0"/>
                <a:cs typeface="Arial" panose="020B0604020202020204" pitchFamily="34" charset="0"/>
              </a:rPr>
              <a:t>Associate Professor and Criminal Justice Program Coordinator</a:t>
            </a:r>
          </a:p>
          <a:p>
            <a:r>
              <a:rPr lang="en-US" b="1" dirty="0">
                <a:solidFill>
                  <a:schemeClr val="tx1"/>
                </a:solidFill>
                <a:latin typeface="Arial" panose="020B0604020202020204" pitchFamily="34" charset="0"/>
                <a:cs typeface="Arial" panose="020B0604020202020204" pitchFamily="34" charset="0"/>
              </a:rPr>
              <a:t>Dept. of Social Sciences, Human Services &amp; Criminal Justice</a:t>
            </a:r>
          </a:p>
          <a:p>
            <a:r>
              <a:rPr lang="en-US" b="1" dirty="0">
                <a:solidFill>
                  <a:schemeClr val="tx1"/>
                </a:solidFill>
                <a:latin typeface="Arial" panose="020B0604020202020204" pitchFamily="34" charset="0"/>
                <a:cs typeface="Arial" panose="020B0604020202020204" pitchFamily="34" charset="0"/>
              </a:rPr>
              <a:t>BMCC/CUNY</a:t>
            </a:r>
          </a:p>
        </p:txBody>
      </p:sp>
      <p:pic>
        <p:nvPicPr>
          <p:cNvPr id="5" name="Picture 4" descr="A picture containing text, clipart&#10;&#10;Description automatically generated">
            <a:extLst>
              <a:ext uri="{FF2B5EF4-FFF2-40B4-BE49-F238E27FC236}">
                <a16:creationId xmlns:a16="http://schemas.microsoft.com/office/drawing/2014/main" id="{47DA1C14-70EA-4982-8944-A1C6EB40E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5307" y="2616200"/>
            <a:ext cx="2468304" cy="863601"/>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oogie Down Productions - You Must Learn">
            <a:hlinkClick r:id="" action="ppaction://media"/>
            <a:extLst>
              <a:ext uri="{FF2B5EF4-FFF2-40B4-BE49-F238E27FC236}">
                <a16:creationId xmlns:a16="http://schemas.microsoft.com/office/drawing/2014/main" id="{90534921-4B3B-4614-8D7E-AFE99AE3B8FE}"/>
              </a:ext>
            </a:extLst>
          </p:cNvPr>
          <p:cNvPicPr>
            <a:picLocks noRot="1" noChangeAspect="1"/>
          </p:cNvPicPr>
          <p:nvPr>
            <a:videoFile r:link="rId1"/>
          </p:nvPr>
        </p:nvPicPr>
        <p:blipFill>
          <a:blip r:embed="rId4"/>
          <a:stretch>
            <a:fillRect/>
          </a:stretch>
        </p:blipFill>
        <p:spPr>
          <a:xfrm>
            <a:off x="1522412" y="0"/>
            <a:ext cx="9144000" cy="6858000"/>
          </a:xfrm>
          <a:prstGeom prst="rect">
            <a:avLst/>
          </a:prstGeom>
        </p:spPr>
      </p:pic>
    </p:spTree>
    <p:extLst>
      <p:ext uri="{BB962C8B-B14F-4D97-AF65-F5344CB8AC3E}">
        <p14:creationId xmlns:p14="http://schemas.microsoft.com/office/powerpoint/2010/main" val="26783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065212" y="533400"/>
            <a:ext cx="8686801" cy="1600200"/>
          </a:xfrm>
        </p:spPr>
        <p:txBody>
          <a:bodyPr>
            <a:normAutofit/>
          </a:bodyPr>
          <a:lstStyle/>
          <a:p>
            <a:r>
              <a:rPr lang="en-US" dirty="0">
                <a:solidFill>
                  <a:schemeClr val="tx2"/>
                </a:solidFill>
              </a:rPr>
              <a:t>AGENDA: Tuesday February 9, 2021</a:t>
            </a:r>
          </a:p>
        </p:txBody>
      </p:sp>
      <p:sp>
        <p:nvSpPr>
          <p:cNvPr id="14" name="Content Placeholder 13"/>
          <p:cNvSpPr>
            <a:spLocks noGrp="1"/>
          </p:cNvSpPr>
          <p:nvPr>
            <p:ph idx="1"/>
          </p:nvPr>
        </p:nvSpPr>
        <p:spPr>
          <a:xfrm>
            <a:off x="1065212" y="2286000"/>
            <a:ext cx="8686801" cy="3733800"/>
          </a:xfrm>
        </p:spPr>
        <p:txBody>
          <a:bodyPr>
            <a:normAutofit/>
          </a:bodyPr>
          <a:lstStyle/>
          <a:p>
            <a:pPr>
              <a:lnSpc>
                <a:spcPct val="100000"/>
              </a:lnSpc>
            </a:pPr>
            <a:r>
              <a:rPr lang="en-US" sz="2400" dirty="0">
                <a:solidFill>
                  <a:schemeClr val="tx1"/>
                </a:solidFill>
              </a:rPr>
              <a:t>Complete discussion of the Promise of the Sociological Imagination</a:t>
            </a:r>
          </a:p>
          <a:p>
            <a:pPr>
              <a:lnSpc>
                <a:spcPct val="100000"/>
              </a:lnSpc>
            </a:pPr>
            <a:r>
              <a:rPr lang="en-US" sz="2400" b="1" dirty="0">
                <a:solidFill>
                  <a:srgbClr val="000000"/>
                </a:solidFill>
                <a:effectLst/>
                <a:ea typeface="Times New Roman" panose="02020603050405020304" pitchFamily="18" charset="0"/>
              </a:rPr>
              <a:t>How do we know what we know? Using systematic research to understand crime and justice in urban communities</a:t>
            </a:r>
            <a:endParaRPr lang="en-US" sz="2400" dirty="0">
              <a:effectLst/>
              <a:ea typeface="Times New Roman" panose="02020603050405020304" pitchFamily="18" charset="0"/>
            </a:endParaRPr>
          </a:p>
          <a:p>
            <a:pPr marL="0" marR="0">
              <a:spcBef>
                <a:spcPts val="0"/>
              </a:spcBef>
              <a:spcAft>
                <a:spcPts val="0"/>
              </a:spcAft>
            </a:pPr>
            <a:endParaRPr lang="en-US" sz="2400" dirty="0">
              <a:effectLst/>
              <a:ea typeface="Times New Roman" panose="02020603050405020304" pitchFamily="18" charset="0"/>
            </a:endParaRPr>
          </a:p>
          <a:p>
            <a:pPr marL="0" marR="0" indent="0">
              <a:spcBef>
                <a:spcPts val="0"/>
              </a:spcBef>
              <a:spcAft>
                <a:spcPts val="0"/>
              </a:spcAft>
              <a:buNone/>
            </a:pPr>
            <a:r>
              <a:rPr lang="en-US" sz="2400" b="1" dirty="0">
                <a:solidFill>
                  <a:srgbClr val="000000"/>
                </a:solidFill>
                <a:effectLst/>
                <a:ea typeface="Times New Roman" panose="02020603050405020304" pitchFamily="18" charset="0"/>
              </a:rPr>
              <a:t>READ: </a:t>
            </a:r>
            <a:r>
              <a:rPr lang="en-US" sz="2400" dirty="0">
                <a:solidFill>
                  <a:srgbClr val="000000"/>
                </a:solidFill>
                <a:effectLst/>
                <a:ea typeface="Times New Roman" panose="02020603050405020304" pitchFamily="18" charset="0"/>
              </a:rPr>
              <a:t>Schwalbe, M. (2009). Finding out how the social world works. In J. Ferguson (ed.), </a:t>
            </a:r>
            <a:r>
              <a:rPr lang="en-US" sz="2400" i="1" dirty="0">
                <a:solidFill>
                  <a:srgbClr val="000000"/>
                </a:solidFill>
                <a:effectLst/>
                <a:ea typeface="Times New Roman" panose="02020603050405020304" pitchFamily="18" charset="0"/>
              </a:rPr>
              <a:t>Mapping the Social Landscape </a:t>
            </a:r>
            <a:r>
              <a:rPr lang="en-US" sz="2400" dirty="0">
                <a:solidFill>
                  <a:srgbClr val="000000"/>
                </a:solidFill>
                <a:effectLst/>
                <a:ea typeface="Times New Roman" panose="02020603050405020304" pitchFamily="18" charset="0"/>
              </a:rPr>
              <a:t>(6th ed.) (pp. 32-42). New York, NY: McGraw-Hill, Inc. </a:t>
            </a:r>
            <a:endParaRPr lang="en-US" sz="2400" dirty="0">
              <a:effectLst/>
              <a:ea typeface="Times New Roman" panose="02020603050405020304" pitchFamily="18" charset="0"/>
            </a:endParaRPr>
          </a:p>
          <a:p>
            <a:pPr>
              <a:lnSpc>
                <a:spcPct val="100000"/>
              </a:lnSpc>
            </a:pPr>
            <a:r>
              <a:rPr lang="en-US" sz="2400" dirty="0">
                <a:solidFill>
                  <a:schemeClr val="tx1"/>
                </a:solidFill>
              </a:rPr>
              <a:t>Looking ahead</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B69C0-6C87-4859-A500-8CF1F05BFEB1}"/>
              </a:ext>
            </a:extLst>
          </p:cNvPr>
          <p:cNvSpPr>
            <a:spLocks noGrp="1"/>
          </p:cNvSpPr>
          <p:nvPr>
            <p:ph type="title"/>
          </p:nvPr>
        </p:nvSpPr>
        <p:spPr/>
        <p:txBody>
          <a:bodyPr>
            <a:normAutofit/>
          </a:bodyPr>
          <a:lstStyle/>
          <a:p>
            <a:r>
              <a:rPr lang="en-US" dirty="0"/>
              <a:t>Things to do by Tuesday, February 9</a:t>
            </a:r>
          </a:p>
        </p:txBody>
      </p:sp>
      <p:sp>
        <p:nvSpPr>
          <p:cNvPr id="3" name="Content Placeholder 2">
            <a:extLst>
              <a:ext uri="{FF2B5EF4-FFF2-40B4-BE49-F238E27FC236}">
                <a16:creationId xmlns:a16="http://schemas.microsoft.com/office/drawing/2014/main" id="{8E5AB2B4-A057-4E02-A0FF-6B5F83505D4B}"/>
              </a:ext>
            </a:extLst>
          </p:cNvPr>
          <p:cNvSpPr>
            <a:spLocks noGrp="1"/>
          </p:cNvSpPr>
          <p:nvPr>
            <p:ph idx="1"/>
          </p:nvPr>
        </p:nvSpPr>
        <p:spPr/>
        <p:txBody>
          <a:bodyPr>
            <a:noAutofit/>
          </a:bodyPr>
          <a:lstStyle/>
          <a:p>
            <a:pPr marL="502920" indent="-457200">
              <a:buFont typeface="+mj-lt"/>
              <a:buAutoNum type="arabicPeriod"/>
            </a:pPr>
            <a:r>
              <a:rPr lang="en-US" sz="3600" dirty="0">
                <a:solidFill>
                  <a:schemeClr val="tx1"/>
                </a:solidFill>
              </a:rPr>
              <a:t>Join Remind (25 points)</a:t>
            </a:r>
          </a:p>
          <a:p>
            <a:pPr marL="502920" indent="-457200">
              <a:buFont typeface="+mj-lt"/>
              <a:buAutoNum type="arabicPeriod"/>
            </a:pPr>
            <a:r>
              <a:rPr lang="en-US" sz="3600" dirty="0">
                <a:solidFill>
                  <a:schemeClr val="tx1"/>
                </a:solidFill>
              </a:rPr>
              <a:t>Upload your E-Learning orientation certificate to Blackboard (25 points)</a:t>
            </a:r>
          </a:p>
        </p:txBody>
      </p:sp>
    </p:spTree>
    <p:extLst>
      <p:ext uri="{BB962C8B-B14F-4D97-AF65-F5344CB8AC3E}">
        <p14:creationId xmlns:p14="http://schemas.microsoft.com/office/powerpoint/2010/main" val="3082155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774DA-8BA1-4BAC-BF5B-8D522E8E5AD9}"/>
              </a:ext>
            </a:extLst>
          </p:cNvPr>
          <p:cNvSpPr>
            <a:spLocks noGrp="1"/>
          </p:cNvSpPr>
          <p:nvPr>
            <p:ph type="title"/>
          </p:nvPr>
        </p:nvSpPr>
        <p:spPr/>
        <p:txBody>
          <a:bodyPr/>
          <a:lstStyle/>
          <a:p>
            <a:r>
              <a:rPr lang="en-US" dirty="0"/>
              <a:t>Looking ahead: Thursday, February 11</a:t>
            </a:r>
          </a:p>
        </p:txBody>
      </p:sp>
      <p:sp>
        <p:nvSpPr>
          <p:cNvPr id="3" name="Content Placeholder 2">
            <a:extLst>
              <a:ext uri="{FF2B5EF4-FFF2-40B4-BE49-F238E27FC236}">
                <a16:creationId xmlns:a16="http://schemas.microsoft.com/office/drawing/2014/main" id="{1FE14E16-B44F-42A5-A8A0-A46265982BE2}"/>
              </a:ext>
            </a:extLst>
          </p:cNvPr>
          <p:cNvSpPr>
            <a:spLocks noGrp="1"/>
          </p:cNvSpPr>
          <p:nvPr>
            <p:ph idx="1"/>
          </p:nvPr>
        </p:nvSpPr>
        <p:spPr/>
        <p:txBody>
          <a:bodyPr>
            <a:normAutofit/>
          </a:bodyPr>
          <a:lstStyle/>
          <a:p>
            <a:pPr marL="0" marR="0" indent="0">
              <a:spcBef>
                <a:spcPts val="0"/>
              </a:spcBef>
              <a:spcAft>
                <a:spcPts val="0"/>
              </a:spcAft>
              <a:buNone/>
            </a:pPr>
            <a:r>
              <a:rPr lang="en-US" sz="2800" b="1" dirty="0">
                <a:solidFill>
                  <a:srgbClr val="000000"/>
                </a:solidFill>
                <a:effectLst/>
                <a:ea typeface="Times New Roman" panose="02020603050405020304" pitchFamily="18" charset="0"/>
              </a:rPr>
              <a:t>How do cities promote or undermine community?</a:t>
            </a:r>
            <a:endParaRPr lang="en-US" sz="2800" dirty="0">
              <a:effectLst/>
              <a:ea typeface="Times New Roman" panose="02020603050405020304" pitchFamily="18" charset="0"/>
            </a:endParaRPr>
          </a:p>
          <a:p>
            <a:pPr marL="0" marR="0" indent="0">
              <a:spcBef>
                <a:spcPts val="0"/>
              </a:spcBef>
              <a:spcAft>
                <a:spcPts val="0"/>
              </a:spcAft>
              <a:buNone/>
            </a:pPr>
            <a:r>
              <a:rPr lang="en-US" sz="2800" dirty="0">
                <a:solidFill>
                  <a:srgbClr val="000000"/>
                </a:solidFill>
                <a:effectLst/>
                <a:ea typeface="Times New Roman" panose="02020603050405020304" pitchFamily="18" charset="0"/>
              </a:rPr>
              <a:t> </a:t>
            </a:r>
            <a:endParaRPr lang="en-US" sz="2800" dirty="0">
              <a:effectLst/>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ea typeface="Times New Roman" panose="02020603050405020304" pitchFamily="18" charset="0"/>
              </a:rPr>
              <a:t>READ:</a:t>
            </a:r>
            <a:r>
              <a:rPr lang="en-US" sz="2800" dirty="0">
                <a:solidFill>
                  <a:srgbClr val="000000"/>
                </a:solidFill>
                <a:effectLst/>
                <a:ea typeface="Times New Roman" panose="02020603050405020304" pitchFamily="18" charset="0"/>
              </a:rPr>
              <a:t> Jacobs, J. (1961). </a:t>
            </a:r>
            <a:r>
              <a:rPr lang="en-US" sz="2800" i="1" dirty="0">
                <a:solidFill>
                  <a:srgbClr val="000000"/>
                </a:solidFill>
                <a:effectLst/>
                <a:ea typeface="Times New Roman" panose="02020603050405020304" pitchFamily="18" charset="0"/>
              </a:rPr>
              <a:t>Death and Life of Great American Cities.</a:t>
            </a:r>
            <a:r>
              <a:rPr lang="en-US" sz="2800" dirty="0">
                <a:solidFill>
                  <a:srgbClr val="000000"/>
                </a:solidFill>
                <a:effectLst/>
                <a:ea typeface="Times New Roman" panose="02020603050405020304" pitchFamily="18" charset="0"/>
              </a:rPr>
              <a:t> Chapter 2: The uses of sidewalks – safety. In Gates and Stout (Eds.), The City Reader. Pp. 106-111.</a:t>
            </a:r>
            <a:r>
              <a:rPr lang="en-US" sz="2800" b="1" dirty="0">
                <a:solidFill>
                  <a:srgbClr val="000000"/>
                </a:solidFill>
                <a:effectLst/>
                <a:ea typeface="Times New Roman" panose="02020603050405020304" pitchFamily="18" charset="0"/>
              </a:rPr>
              <a:t> </a:t>
            </a:r>
            <a:endParaRPr lang="en-US" sz="2800" dirty="0">
              <a:effectLst/>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ea typeface="Times New Roman" panose="02020603050405020304" pitchFamily="18" charset="0"/>
              </a:rPr>
              <a:t> </a:t>
            </a:r>
            <a:endParaRPr lang="en-US" sz="2800" dirty="0">
              <a:effectLst/>
              <a:ea typeface="Times New Roman" panose="02020603050405020304" pitchFamily="18" charset="0"/>
            </a:endParaRPr>
          </a:p>
          <a:p>
            <a:pPr marL="45720" indent="0">
              <a:buNone/>
            </a:pPr>
            <a:r>
              <a:rPr lang="en-US" sz="2800" b="1" dirty="0">
                <a:solidFill>
                  <a:srgbClr val="000000"/>
                </a:solidFill>
                <a:effectLst/>
                <a:ea typeface="Times New Roman" panose="02020603050405020304" pitchFamily="18" charset="0"/>
              </a:rPr>
              <a:t>DISTRIBUTE NEIGHBORHOOD ASSIGNMENT 1</a:t>
            </a:r>
            <a:endParaRPr lang="en-US" sz="2800" dirty="0"/>
          </a:p>
        </p:txBody>
      </p:sp>
    </p:spTree>
    <p:extLst>
      <p:ext uri="{BB962C8B-B14F-4D97-AF65-F5344CB8AC3E}">
        <p14:creationId xmlns:p14="http://schemas.microsoft.com/office/powerpoint/2010/main" val="87941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were we? Sociological Imagination</a:t>
            </a:r>
          </a:p>
        </p:txBody>
      </p:sp>
      <p:sp>
        <p:nvSpPr>
          <p:cNvPr id="3" name="Content Placeholder 2"/>
          <p:cNvSpPr>
            <a:spLocks noGrp="1"/>
          </p:cNvSpPr>
          <p:nvPr>
            <p:ph idx="1"/>
          </p:nvPr>
        </p:nvSpPr>
        <p:spPr/>
        <p:txBody>
          <a:bodyPr>
            <a:normAutofit lnSpcReduction="10000"/>
          </a:bodyPr>
          <a:lstStyle/>
          <a:p>
            <a:r>
              <a:rPr lang="en-US" sz="2400" dirty="0">
                <a:solidFill>
                  <a:schemeClr val="tx1"/>
                </a:solidFill>
              </a:rPr>
              <a:t>The sociological imagination: a </a:t>
            </a:r>
            <a:r>
              <a:rPr lang="en-US" sz="2400" b="1" dirty="0">
                <a:solidFill>
                  <a:schemeClr val="tx1"/>
                </a:solidFill>
              </a:rPr>
              <a:t>skill </a:t>
            </a:r>
            <a:r>
              <a:rPr lang="en-US" sz="2400" dirty="0">
                <a:solidFill>
                  <a:schemeClr val="tx1"/>
                </a:solidFill>
              </a:rPr>
              <a:t>and a </a:t>
            </a:r>
            <a:r>
              <a:rPr lang="en-US" sz="2400" b="1" dirty="0">
                <a:solidFill>
                  <a:schemeClr val="tx1"/>
                </a:solidFill>
              </a:rPr>
              <a:t>perspective </a:t>
            </a:r>
            <a:r>
              <a:rPr lang="en-US" sz="2400" dirty="0">
                <a:solidFill>
                  <a:schemeClr val="tx1"/>
                </a:solidFill>
              </a:rPr>
              <a:t>that permits us to understand our own biography by understanding history and the social structure (or social forces that impact our lives)</a:t>
            </a:r>
          </a:p>
          <a:p>
            <a:r>
              <a:rPr lang="en-US" sz="2400" dirty="0">
                <a:solidFill>
                  <a:schemeClr val="tx1"/>
                </a:solidFill>
              </a:rPr>
              <a:t>A reminder that our individual choices are constrained</a:t>
            </a:r>
          </a:p>
          <a:p>
            <a:r>
              <a:rPr lang="en-US" sz="2400" dirty="0">
                <a:solidFill>
                  <a:schemeClr val="tx1"/>
                </a:solidFill>
              </a:rPr>
              <a:t>It also offers a way to seek solutions to the public issues we face and often experience as private troubles</a:t>
            </a:r>
          </a:p>
          <a:p>
            <a:r>
              <a:rPr lang="en-US" altLang="en-US" sz="2400" u="sng" dirty="0">
                <a:solidFill>
                  <a:schemeClr val="tx1"/>
                </a:solidFill>
              </a:rPr>
              <a:t>PRIVATE troubles</a:t>
            </a:r>
            <a:r>
              <a:rPr lang="en-US" altLang="en-US" sz="2400" dirty="0">
                <a:solidFill>
                  <a:schemeClr val="tx1"/>
                </a:solidFill>
              </a:rPr>
              <a:t>: within the character of the individual</a:t>
            </a:r>
          </a:p>
          <a:p>
            <a:r>
              <a:rPr lang="en-US" altLang="en-US" sz="2400" u="sng" dirty="0">
                <a:solidFill>
                  <a:schemeClr val="tx1"/>
                </a:solidFill>
              </a:rPr>
              <a:t>PUBLIC issues</a:t>
            </a:r>
            <a:r>
              <a:rPr lang="en-US" altLang="en-US" sz="2400" dirty="0">
                <a:solidFill>
                  <a:schemeClr val="tx1"/>
                </a:solidFill>
              </a:rPr>
              <a:t>: involves a crisis in institutional arrangements</a:t>
            </a:r>
          </a:p>
          <a:p>
            <a:r>
              <a:rPr lang="en-US" b="1" dirty="0">
                <a:solidFill>
                  <a:schemeClr val="tx1"/>
                </a:solidFill>
              </a:rPr>
              <a:t>Let’s consider anxiety/depression</a:t>
            </a:r>
          </a:p>
          <a:p>
            <a:pPr lvl="1"/>
            <a:endParaRPr lang="en-US" dirty="0">
              <a:solidFill>
                <a:schemeClr val="tx1"/>
              </a:solidFill>
            </a:endParaRPr>
          </a:p>
        </p:txBody>
      </p:sp>
    </p:spTree>
    <p:extLst>
      <p:ext uri="{BB962C8B-B14F-4D97-AF65-F5344CB8AC3E}">
        <p14:creationId xmlns:p14="http://schemas.microsoft.com/office/powerpoint/2010/main" val="405920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know what we know?</a:t>
            </a:r>
            <a:br>
              <a:rPr lang="en-US" dirty="0"/>
            </a:br>
            <a:r>
              <a:rPr lang="en-US" dirty="0"/>
              <a:t>Introduction to social research methods.</a:t>
            </a:r>
          </a:p>
        </p:txBody>
      </p:sp>
      <p:sp>
        <p:nvSpPr>
          <p:cNvPr id="3" name="Content Placeholder 2"/>
          <p:cNvSpPr>
            <a:spLocks noGrp="1"/>
          </p:cNvSpPr>
          <p:nvPr>
            <p:ph idx="1"/>
          </p:nvPr>
        </p:nvSpPr>
        <p:spPr/>
        <p:txBody>
          <a:bodyPr>
            <a:normAutofit lnSpcReduction="10000"/>
          </a:bodyPr>
          <a:lstStyle/>
          <a:p>
            <a:pPr marL="45720" indent="0">
              <a:buNone/>
            </a:pPr>
            <a:r>
              <a:rPr lang="en-US" sz="3200" dirty="0">
                <a:solidFill>
                  <a:schemeClr val="tx1"/>
                </a:solidFill>
              </a:rPr>
              <a:t>The sociological perspective is theoretical, and we can apply it to how we gather and analyze data.</a:t>
            </a:r>
          </a:p>
          <a:p>
            <a:r>
              <a:rPr lang="en-US" sz="3200" dirty="0">
                <a:solidFill>
                  <a:schemeClr val="tx1"/>
                </a:solidFill>
              </a:rPr>
              <a:t>“The best way to learn about research is through hands-on experience gained by conducting a study.” Schwalbe</a:t>
            </a:r>
          </a:p>
          <a:p>
            <a:r>
              <a:rPr lang="en-US" sz="3200" dirty="0">
                <a:solidFill>
                  <a:schemeClr val="tx1"/>
                </a:solidFill>
              </a:rPr>
              <a:t>Reading begins with example of confusion between rates (percentages) and actual numbers of people living below the poverty line</a:t>
            </a:r>
          </a:p>
        </p:txBody>
      </p:sp>
    </p:spTree>
    <p:extLst>
      <p:ext uri="{BB962C8B-B14F-4D97-AF65-F5344CB8AC3E}">
        <p14:creationId xmlns:p14="http://schemas.microsoft.com/office/powerpoint/2010/main" val="376438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Poverty by the numbers, 2016</a:t>
            </a:r>
          </a:p>
        </p:txBody>
      </p:sp>
      <p:graphicFrame>
        <p:nvGraphicFramePr>
          <p:cNvPr id="4" name="Content Placeholder 3"/>
          <p:cNvGraphicFramePr>
            <a:graphicFrameLocks noGrp="1"/>
          </p:cNvGraphicFramePr>
          <p:nvPr>
            <p:ph idx="1"/>
          </p:nvPr>
        </p:nvGraphicFramePr>
        <p:xfrm>
          <a:off x="1522412" y="1905002"/>
          <a:ext cx="8610600" cy="3733796"/>
        </p:xfrm>
        <a:graphic>
          <a:graphicData uri="http://schemas.openxmlformats.org/drawingml/2006/table">
            <a:tbl>
              <a:tblPr/>
              <a:tblGrid>
                <a:gridCol w="1854200">
                  <a:extLst>
                    <a:ext uri="{9D8B030D-6E8A-4147-A177-3AD203B41FA5}">
                      <a16:colId xmlns:a16="http://schemas.microsoft.com/office/drawing/2014/main" val="20000"/>
                    </a:ext>
                  </a:extLst>
                </a:gridCol>
                <a:gridCol w="1270000">
                  <a:extLst>
                    <a:ext uri="{9D8B030D-6E8A-4147-A177-3AD203B41FA5}">
                      <a16:colId xmlns:a16="http://schemas.microsoft.com/office/drawing/2014/main" val="20001"/>
                    </a:ext>
                  </a:extLst>
                </a:gridCol>
                <a:gridCol w="1130300">
                  <a:extLst>
                    <a:ext uri="{9D8B030D-6E8A-4147-A177-3AD203B41FA5}">
                      <a16:colId xmlns:a16="http://schemas.microsoft.com/office/drawing/2014/main" val="20002"/>
                    </a:ext>
                  </a:extLst>
                </a:gridCol>
                <a:gridCol w="1270000">
                  <a:extLst>
                    <a:ext uri="{9D8B030D-6E8A-4147-A177-3AD203B41FA5}">
                      <a16:colId xmlns:a16="http://schemas.microsoft.com/office/drawing/2014/main" val="20003"/>
                    </a:ext>
                  </a:extLst>
                </a:gridCol>
                <a:gridCol w="1130300">
                  <a:extLst>
                    <a:ext uri="{9D8B030D-6E8A-4147-A177-3AD203B41FA5}">
                      <a16:colId xmlns:a16="http://schemas.microsoft.com/office/drawing/2014/main" val="20004"/>
                    </a:ext>
                  </a:extLst>
                </a:gridCol>
                <a:gridCol w="1955800">
                  <a:extLst>
                    <a:ext uri="{9D8B030D-6E8A-4147-A177-3AD203B41FA5}">
                      <a16:colId xmlns:a16="http://schemas.microsoft.com/office/drawing/2014/main" val="20005"/>
                    </a:ext>
                  </a:extLst>
                </a:gridCol>
              </a:tblGrid>
              <a:tr h="339436">
                <a:tc gridSpan="6">
                  <a:txBody>
                    <a:bodyPr/>
                    <a:lstStyle/>
                    <a:p>
                      <a:pPr algn="ctr" fontAlgn="b"/>
                      <a:r>
                        <a:rPr lang="en-US" sz="1800" b="1" i="0" u="none" strike="noStrike" dirty="0">
                          <a:solidFill>
                            <a:schemeClr val="tx1"/>
                          </a:solidFill>
                          <a:effectLst/>
                          <a:latin typeface="Calibri" panose="020F0502020204030204" pitchFamily="34" charset="0"/>
                        </a:rPr>
                        <a:t>Title: Poverty Rate by Race/Ethnicity (Numbers)</a:t>
                      </a:r>
                    </a:p>
                  </a:txBody>
                  <a:tcPr marL="9525" marR="9525" marT="9525" marB="0" anchor="b">
                    <a:lnL>
                      <a:noFill/>
                    </a:lnL>
                    <a:lnR>
                      <a:noFill/>
                    </a:lnR>
                    <a:lnT>
                      <a:noFill/>
                    </a:lnT>
                    <a:lnB>
                      <a:noFill/>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39436">
                <a:tc gridSpan="3">
                  <a:txBody>
                    <a:bodyPr/>
                    <a:lstStyle/>
                    <a:p>
                      <a:pPr algn="ctr" fontAlgn="b"/>
                      <a:r>
                        <a:rPr lang="en-US" sz="1800" b="1" i="0" u="none" strike="noStrike" dirty="0">
                          <a:solidFill>
                            <a:schemeClr val="tx1"/>
                          </a:solidFill>
                          <a:effectLst/>
                          <a:latin typeface="Calibri" panose="020F0502020204030204" pitchFamily="34" charset="0"/>
                        </a:rPr>
                        <a:t>Timeframe: 2016</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fontAlgn="b"/>
                      <a:endParaRPr lang="en-US" sz="1800" b="1"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chemeClr val="tx1"/>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39436">
                <a:tc>
                  <a:txBody>
                    <a:bodyPr/>
                    <a:lstStyle/>
                    <a:p>
                      <a:pPr algn="l" fontAlgn="b"/>
                      <a:r>
                        <a:rPr lang="en-US" sz="1800" b="1" i="0" u="none" strike="noStrike" dirty="0">
                          <a:solidFill>
                            <a:schemeClr val="tx1"/>
                          </a:solidFill>
                          <a:effectLst/>
                          <a:latin typeface="Calibri" panose="020F0502020204030204" pitchFamily="34" charset="0"/>
                        </a:rPr>
                        <a:t>Location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White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Black</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Hispanic</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Other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chemeClr val="tx1"/>
                          </a:solidFill>
                          <a:effectLst/>
                          <a:latin typeface="Calibri" panose="020F0502020204030204" pitchFamily="34" charset="0"/>
                        </a:rPr>
                        <a:t>Total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9436">
                <a:tc>
                  <a:txBody>
                    <a:bodyPr/>
                    <a:lstStyle/>
                    <a:p>
                      <a:pPr algn="l" fontAlgn="b"/>
                      <a:r>
                        <a:rPr lang="en-US" sz="1800" b="0" i="0" u="none" strike="noStrike" dirty="0">
                          <a:solidFill>
                            <a:schemeClr val="tx1"/>
                          </a:solidFill>
                          <a:effectLst/>
                          <a:latin typeface="Calibri" panose="020F0502020204030204" pitchFamily="34" charset="0"/>
                        </a:rPr>
                        <a:t>United States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17,494,800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8,719,100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11,251,700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3,611,900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41,077,500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39436">
                <a:tc>
                  <a:txBody>
                    <a:bodyPr/>
                    <a:lstStyle/>
                    <a:p>
                      <a:pPr algn="l" fontAlgn="b"/>
                      <a:r>
                        <a:rPr lang="en-US" sz="1800" b="0" i="0" u="none" strike="noStrike" dirty="0">
                          <a:solidFill>
                            <a:schemeClr val="tx1"/>
                          </a:solidFill>
                          <a:effectLst/>
                          <a:latin typeface="Calibri" panose="020F0502020204030204" pitchFamily="34" charset="0"/>
                        </a:rPr>
                        <a:t>California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1,438,100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496,800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2,836,400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708,900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5,480,200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339436">
                <a:tc>
                  <a:txBody>
                    <a:bodyPr/>
                    <a:lstStyle/>
                    <a:p>
                      <a:pPr algn="l" fontAlgn="b"/>
                      <a:r>
                        <a:rPr lang="en-US" sz="1800" b="0" i="0" u="none" strike="noStrike" dirty="0">
                          <a:solidFill>
                            <a:schemeClr val="tx1"/>
                          </a:solidFill>
                          <a:effectLst/>
                          <a:latin typeface="Calibri" panose="020F0502020204030204" pitchFamily="34" charset="0"/>
                        </a:rPr>
                        <a:t>Louisiana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384,800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444,300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57,400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42,000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928,500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339436">
                <a:tc>
                  <a:txBody>
                    <a:bodyPr/>
                    <a:lstStyle/>
                    <a:p>
                      <a:pPr algn="l" fontAlgn="b"/>
                      <a:r>
                        <a:rPr lang="en-US" sz="1800" b="0" i="0" u="none" strike="noStrike" dirty="0">
                          <a:solidFill>
                            <a:schemeClr val="tx1"/>
                          </a:solidFill>
                          <a:effectLst/>
                          <a:latin typeface="Calibri" panose="020F0502020204030204" pitchFamily="34" charset="0"/>
                        </a:rPr>
                        <a:t>Mississippi</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185,100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387,900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626,800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r h="339436">
                <a:tc>
                  <a:txBody>
                    <a:bodyPr/>
                    <a:lstStyle/>
                    <a:p>
                      <a:pPr algn="l" fontAlgn="b"/>
                      <a:r>
                        <a:rPr lang="en-US" sz="1800" b="0" i="0" u="none" strike="noStrike" dirty="0">
                          <a:solidFill>
                            <a:schemeClr val="tx1"/>
                          </a:solidFill>
                          <a:effectLst/>
                          <a:latin typeface="Calibri" panose="020F0502020204030204" pitchFamily="34" charset="0"/>
                        </a:rPr>
                        <a:t>New Jersey</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311,800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188,700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261,700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81,200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843,300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339436">
                <a:tc>
                  <a:txBody>
                    <a:bodyPr/>
                    <a:lstStyle/>
                    <a:p>
                      <a:pPr algn="l" fontAlgn="b"/>
                      <a:r>
                        <a:rPr lang="en-US" sz="1800" b="0" i="0" u="none" strike="noStrike" dirty="0">
                          <a:solidFill>
                            <a:schemeClr val="tx1"/>
                          </a:solidFill>
                          <a:effectLst/>
                          <a:latin typeface="Calibri" panose="020F0502020204030204" pitchFamily="34" charset="0"/>
                        </a:rPr>
                        <a:t>New York</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875,600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461,200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668,200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332,300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2,337,300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8"/>
                  </a:ext>
                </a:extLst>
              </a:tr>
              <a:tr h="339436">
                <a:tc>
                  <a:txBody>
                    <a:bodyPr/>
                    <a:lstStyle/>
                    <a:p>
                      <a:pPr algn="l" fontAlgn="b"/>
                      <a:r>
                        <a:rPr lang="en-US" sz="1800" b="0" i="0" u="none" strike="noStrike" dirty="0">
                          <a:solidFill>
                            <a:schemeClr val="tx1"/>
                          </a:solidFill>
                          <a:effectLst/>
                          <a:latin typeface="Calibri" panose="020F0502020204030204" pitchFamily="34" charset="0"/>
                        </a:rPr>
                        <a:t>Pennsylvania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811,600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250,300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268,700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97,700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1,428,300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9"/>
                  </a:ext>
                </a:extLst>
              </a:tr>
              <a:tr h="339436">
                <a:tc>
                  <a:txBody>
                    <a:bodyPr/>
                    <a:lstStyle/>
                    <a:p>
                      <a:pPr algn="l" fontAlgn="b"/>
                      <a:r>
                        <a:rPr lang="en-US" sz="1800" b="0" i="0" u="none" strike="noStrike" dirty="0">
                          <a:solidFill>
                            <a:schemeClr val="tx1"/>
                          </a:solidFill>
                          <a:effectLst/>
                          <a:latin typeface="Calibri" panose="020F0502020204030204" pitchFamily="34" charset="0"/>
                        </a:rPr>
                        <a:t>Texas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897,900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698,200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2,068,500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161,900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chemeClr val="tx1"/>
                          </a:solidFill>
                          <a:effectLst/>
                          <a:latin typeface="Calibri" panose="020F0502020204030204" pitchFamily="34" charset="0"/>
                        </a:rPr>
                        <a:t>3,826,500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bl>
          </a:graphicData>
        </a:graphic>
      </p:graphicFrame>
      <p:sp>
        <p:nvSpPr>
          <p:cNvPr id="3" name="TextBox 2"/>
          <p:cNvSpPr txBox="1"/>
          <p:nvPr/>
        </p:nvSpPr>
        <p:spPr>
          <a:xfrm>
            <a:off x="4189412" y="6172200"/>
            <a:ext cx="4993226" cy="369332"/>
          </a:xfrm>
          <a:prstGeom prst="rect">
            <a:avLst/>
          </a:prstGeom>
          <a:noFill/>
        </p:spPr>
        <p:txBody>
          <a:bodyPr wrap="none" rtlCol="0">
            <a:spAutoFit/>
          </a:bodyPr>
          <a:lstStyle/>
          <a:p>
            <a:r>
              <a:rPr lang="en-US" dirty="0"/>
              <a:t>From the Keiser Family Foundation (www.kff.org)</a:t>
            </a:r>
          </a:p>
        </p:txBody>
      </p:sp>
    </p:spTree>
    <p:extLst>
      <p:ext uri="{BB962C8B-B14F-4D97-AF65-F5344CB8AC3E}">
        <p14:creationId xmlns:p14="http://schemas.microsoft.com/office/powerpoint/2010/main" val="123453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Poverty by percentage, 2016</a:t>
            </a:r>
          </a:p>
        </p:txBody>
      </p:sp>
      <p:graphicFrame>
        <p:nvGraphicFramePr>
          <p:cNvPr id="4" name="Content Placeholder 3"/>
          <p:cNvGraphicFramePr>
            <a:graphicFrameLocks noGrp="1"/>
          </p:cNvGraphicFramePr>
          <p:nvPr>
            <p:ph idx="1"/>
          </p:nvPr>
        </p:nvGraphicFramePr>
        <p:xfrm>
          <a:off x="1065210" y="1905002"/>
          <a:ext cx="9067801" cy="3505194"/>
        </p:xfrm>
        <a:graphic>
          <a:graphicData uri="http://schemas.openxmlformats.org/drawingml/2006/table">
            <a:tbl>
              <a:tblPr/>
              <a:tblGrid>
                <a:gridCol w="2121632">
                  <a:extLst>
                    <a:ext uri="{9D8B030D-6E8A-4147-A177-3AD203B41FA5}">
                      <a16:colId xmlns:a16="http://schemas.microsoft.com/office/drawing/2014/main" val="20000"/>
                    </a:ext>
                  </a:extLst>
                </a:gridCol>
                <a:gridCol w="1453173">
                  <a:extLst>
                    <a:ext uri="{9D8B030D-6E8A-4147-A177-3AD203B41FA5}">
                      <a16:colId xmlns:a16="http://schemas.microsoft.com/office/drawing/2014/main" val="20001"/>
                    </a:ext>
                  </a:extLst>
                </a:gridCol>
                <a:gridCol w="1293325">
                  <a:extLst>
                    <a:ext uri="{9D8B030D-6E8A-4147-A177-3AD203B41FA5}">
                      <a16:colId xmlns:a16="http://schemas.microsoft.com/office/drawing/2014/main" val="20002"/>
                    </a:ext>
                  </a:extLst>
                </a:gridCol>
                <a:gridCol w="1453173">
                  <a:extLst>
                    <a:ext uri="{9D8B030D-6E8A-4147-A177-3AD203B41FA5}">
                      <a16:colId xmlns:a16="http://schemas.microsoft.com/office/drawing/2014/main" val="20003"/>
                    </a:ext>
                  </a:extLst>
                </a:gridCol>
                <a:gridCol w="1293325">
                  <a:extLst>
                    <a:ext uri="{9D8B030D-6E8A-4147-A177-3AD203B41FA5}">
                      <a16:colId xmlns:a16="http://schemas.microsoft.com/office/drawing/2014/main" val="20004"/>
                    </a:ext>
                  </a:extLst>
                </a:gridCol>
                <a:gridCol w="1453173">
                  <a:extLst>
                    <a:ext uri="{9D8B030D-6E8A-4147-A177-3AD203B41FA5}">
                      <a16:colId xmlns:a16="http://schemas.microsoft.com/office/drawing/2014/main" val="20005"/>
                    </a:ext>
                  </a:extLst>
                </a:gridCol>
              </a:tblGrid>
              <a:tr h="318654">
                <a:tc gridSpan="6">
                  <a:txBody>
                    <a:bodyPr/>
                    <a:lstStyle/>
                    <a:p>
                      <a:pPr algn="ctr" fontAlgn="b"/>
                      <a:r>
                        <a:rPr lang="en-US" sz="1800" b="1" i="0" u="none" strike="noStrike" dirty="0">
                          <a:solidFill>
                            <a:srgbClr val="000000"/>
                          </a:solidFill>
                          <a:effectLst/>
                          <a:latin typeface="Calibri" panose="020F0502020204030204" pitchFamily="34" charset="0"/>
                        </a:rPr>
                        <a:t>Title: Poverty Rate by Race/Ethnicity (Percentage)</a:t>
                      </a:r>
                    </a:p>
                  </a:txBody>
                  <a:tcPr marL="9525" marR="9525" marT="9525" marB="0" anchor="b">
                    <a:lnL>
                      <a:noFill/>
                    </a:lnL>
                    <a:lnR>
                      <a:noFill/>
                    </a:lnR>
                    <a:lnT>
                      <a:noFill/>
                    </a:lnT>
                    <a:lnB>
                      <a:noFill/>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8654">
                <a:tc>
                  <a:txBody>
                    <a:bodyPr/>
                    <a:lstStyle/>
                    <a:p>
                      <a:pPr algn="l" fontAlgn="b"/>
                      <a:r>
                        <a:rPr lang="en-US" sz="1800" b="1" i="0" u="none" strike="noStrike" dirty="0">
                          <a:solidFill>
                            <a:srgbClr val="000000"/>
                          </a:solidFill>
                          <a:effectLst/>
                          <a:latin typeface="Calibri" panose="020F0502020204030204" pitchFamily="34" charset="0"/>
                        </a:rPr>
                        <a:t>Timeframe: 2016</a:t>
                      </a: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18654">
                <a:tc>
                  <a:txBody>
                    <a:bodyPr/>
                    <a:lstStyle/>
                    <a:p>
                      <a:pPr algn="l" fontAlgn="b"/>
                      <a:r>
                        <a:rPr lang="en-US" sz="1800" b="1" i="0" u="none" strike="noStrike" dirty="0">
                          <a:solidFill>
                            <a:srgbClr val="000000"/>
                          </a:solidFill>
                          <a:effectLst/>
                          <a:latin typeface="Calibri" panose="020F0502020204030204" pitchFamily="34" charset="0"/>
                        </a:rPr>
                        <a:t>Location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White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Black</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Hispanic</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Other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Total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8654">
                <a:tc>
                  <a:txBody>
                    <a:bodyPr/>
                    <a:lstStyle/>
                    <a:p>
                      <a:pPr algn="l" fontAlgn="b"/>
                      <a:r>
                        <a:rPr lang="en-US" sz="1800" b="0" i="0" u="none" strike="noStrike" dirty="0">
                          <a:solidFill>
                            <a:srgbClr val="000000"/>
                          </a:solidFill>
                          <a:effectLst/>
                          <a:latin typeface="Calibri" panose="020F0502020204030204" pitchFamily="34" charset="0"/>
                        </a:rPr>
                        <a:t>United States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22%</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18654">
                <a:tc>
                  <a:txBody>
                    <a:bodyPr/>
                    <a:lstStyle/>
                    <a:p>
                      <a:pPr algn="l" fontAlgn="b"/>
                      <a:r>
                        <a:rPr lang="en-US" sz="1800" b="0" i="0" u="none" strike="noStrike" dirty="0">
                          <a:solidFill>
                            <a:srgbClr val="000000"/>
                          </a:solidFill>
                          <a:effectLst/>
                          <a:latin typeface="Calibri" panose="020F0502020204030204" pitchFamily="34" charset="0"/>
                        </a:rPr>
                        <a:t>California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318654">
                <a:tc>
                  <a:txBody>
                    <a:bodyPr/>
                    <a:lstStyle/>
                    <a:p>
                      <a:pPr algn="l" fontAlgn="b"/>
                      <a:r>
                        <a:rPr lang="en-US" sz="1800" b="0" i="0" u="none" strike="noStrike" dirty="0">
                          <a:solidFill>
                            <a:srgbClr val="000000"/>
                          </a:solidFill>
                          <a:effectLst/>
                          <a:latin typeface="Calibri" panose="020F0502020204030204" pitchFamily="34" charset="0"/>
                        </a:rPr>
                        <a:t>Louisiana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30%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318654">
                <a:tc>
                  <a:txBody>
                    <a:bodyPr/>
                    <a:lstStyle/>
                    <a:p>
                      <a:pPr algn="l" fontAlgn="b"/>
                      <a:r>
                        <a:rPr lang="en-US" sz="1800" b="0" i="0" u="none" strike="noStrike" dirty="0">
                          <a:solidFill>
                            <a:srgbClr val="000000"/>
                          </a:solidFill>
                          <a:effectLst/>
                          <a:latin typeface="Calibri" panose="020F0502020204030204" pitchFamily="34" charset="0"/>
                        </a:rPr>
                        <a:t>Mississippi</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36%</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44%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N/A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r h="318654">
                <a:tc>
                  <a:txBody>
                    <a:bodyPr/>
                    <a:lstStyle/>
                    <a:p>
                      <a:pPr algn="l" fontAlgn="b"/>
                      <a:r>
                        <a:rPr lang="en-US" sz="1800" b="0" i="0" u="none" strike="noStrike" dirty="0">
                          <a:solidFill>
                            <a:srgbClr val="000000"/>
                          </a:solidFill>
                          <a:effectLst/>
                          <a:latin typeface="Calibri" panose="020F0502020204030204" pitchFamily="34" charset="0"/>
                        </a:rPr>
                        <a:t>New Jersey</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6%</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17%</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17%</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318654">
                <a:tc>
                  <a:txBody>
                    <a:bodyPr/>
                    <a:lstStyle/>
                    <a:p>
                      <a:pPr algn="l" fontAlgn="b"/>
                      <a:r>
                        <a:rPr lang="en-US" sz="1800" b="0" i="0" u="none" strike="noStrike" dirty="0">
                          <a:solidFill>
                            <a:srgbClr val="000000"/>
                          </a:solidFill>
                          <a:effectLst/>
                          <a:latin typeface="Calibri" panose="020F0502020204030204" pitchFamily="34" charset="0"/>
                        </a:rPr>
                        <a:t>New York</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17%</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15%</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12%</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8"/>
                  </a:ext>
                </a:extLst>
              </a:tr>
              <a:tr h="318654">
                <a:tc>
                  <a:txBody>
                    <a:bodyPr/>
                    <a:lstStyle/>
                    <a:p>
                      <a:pPr algn="l" fontAlgn="b"/>
                      <a:r>
                        <a:rPr lang="en-US" sz="1800" b="0" i="0" u="none" strike="noStrike" dirty="0">
                          <a:solidFill>
                            <a:srgbClr val="000000"/>
                          </a:solidFill>
                          <a:effectLst/>
                          <a:latin typeface="Calibri" panose="020F0502020204030204" pitchFamily="34" charset="0"/>
                        </a:rPr>
                        <a:t>Pennsylvania</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31%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13%</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9"/>
                  </a:ext>
                </a:extLst>
              </a:tr>
              <a:tr h="318654">
                <a:tc>
                  <a:txBody>
                    <a:bodyPr/>
                    <a:lstStyle/>
                    <a:p>
                      <a:pPr algn="l" fontAlgn="b"/>
                      <a:r>
                        <a:rPr lang="en-US" sz="1800" b="0" i="0" u="none" strike="noStrike" dirty="0">
                          <a:solidFill>
                            <a:srgbClr val="000000"/>
                          </a:solidFill>
                          <a:effectLst/>
                          <a:latin typeface="Calibri" panose="020F0502020204030204" pitchFamily="34" charset="0"/>
                        </a:rPr>
                        <a:t>Texas</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8%</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21%</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20%</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9%</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14%</a:t>
                      </a:r>
                    </a:p>
                  </a:txBody>
                  <a:tcPr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93465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out how the social world works</a:t>
            </a:r>
          </a:p>
        </p:txBody>
      </p:sp>
      <p:sp>
        <p:nvSpPr>
          <p:cNvPr id="3" name="Content Placeholder 2"/>
          <p:cNvSpPr>
            <a:spLocks noGrp="1"/>
          </p:cNvSpPr>
          <p:nvPr>
            <p:ph idx="1"/>
          </p:nvPr>
        </p:nvSpPr>
        <p:spPr/>
        <p:txBody>
          <a:bodyPr>
            <a:normAutofit fontScale="92500" lnSpcReduction="20000"/>
          </a:bodyPr>
          <a:lstStyle/>
          <a:p>
            <a:pPr marL="45720" indent="0">
              <a:buNone/>
            </a:pPr>
            <a:r>
              <a:rPr lang="en-US" sz="2400" dirty="0">
                <a:solidFill>
                  <a:schemeClr val="tx1"/>
                </a:solidFill>
              </a:rPr>
              <a:t>Schwalbe says that these are some of ways we can know things. </a:t>
            </a:r>
          </a:p>
          <a:p>
            <a:pPr marL="45720" indent="0">
              <a:buNone/>
            </a:pPr>
            <a:r>
              <a:rPr lang="en-US" sz="2400" dirty="0">
                <a:solidFill>
                  <a:schemeClr val="tx1"/>
                </a:solidFill>
              </a:rPr>
              <a:t>What are the problems with these ways of knowing?</a:t>
            </a:r>
          </a:p>
          <a:p>
            <a:pPr lvl="0"/>
            <a:r>
              <a:rPr lang="en-US" sz="2400" dirty="0">
                <a:solidFill>
                  <a:schemeClr val="tx1"/>
                </a:solidFill>
              </a:rPr>
              <a:t>Logical deduction</a:t>
            </a:r>
          </a:p>
          <a:p>
            <a:pPr lvl="0"/>
            <a:r>
              <a:rPr lang="en-US" sz="2400" dirty="0">
                <a:solidFill>
                  <a:schemeClr val="tx1"/>
                </a:solidFill>
              </a:rPr>
              <a:t>Straight from others</a:t>
            </a:r>
          </a:p>
          <a:p>
            <a:pPr lvl="0"/>
            <a:r>
              <a:rPr lang="en-US" sz="2400" dirty="0">
                <a:solidFill>
                  <a:schemeClr val="tx1"/>
                </a:solidFill>
              </a:rPr>
              <a:t>Personal experience or observation</a:t>
            </a:r>
          </a:p>
          <a:p>
            <a:pPr lvl="0"/>
            <a:r>
              <a:rPr lang="en-US" sz="2400" dirty="0">
                <a:solidFill>
                  <a:schemeClr val="tx1"/>
                </a:solidFill>
              </a:rPr>
              <a:t>Systematic research</a:t>
            </a:r>
          </a:p>
          <a:p>
            <a:pPr lvl="0"/>
            <a:r>
              <a:rPr lang="en-US" sz="2400" dirty="0">
                <a:solidFill>
                  <a:schemeClr val="tx1"/>
                </a:solidFill>
              </a:rPr>
              <a:t>Mystical revelation</a:t>
            </a:r>
          </a:p>
          <a:p>
            <a:pPr lvl="0"/>
            <a:r>
              <a:rPr lang="en-US" sz="2400" dirty="0">
                <a:solidFill>
                  <a:schemeClr val="tx1"/>
                </a:solidFill>
              </a:rPr>
              <a:t>Instinctively</a:t>
            </a:r>
          </a:p>
          <a:p>
            <a:pPr marL="45720" lvl="0" indent="0">
              <a:buNone/>
            </a:pPr>
            <a:r>
              <a:rPr lang="en-US" sz="2400" dirty="0">
                <a:solidFill>
                  <a:schemeClr val="tx1"/>
                </a:solidFill>
              </a:rPr>
              <a:t>Which one does he recommend to find out about the social world?</a:t>
            </a:r>
          </a:p>
          <a:p>
            <a:endParaRPr lang="en-US" dirty="0"/>
          </a:p>
        </p:txBody>
      </p:sp>
    </p:spTree>
    <p:extLst>
      <p:ext uri="{BB962C8B-B14F-4D97-AF65-F5344CB8AC3E}">
        <p14:creationId xmlns:p14="http://schemas.microsoft.com/office/powerpoint/2010/main" val="201584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we can ask: Defining</a:t>
            </a:r>
          </a:p>
        </p:txBody>
      </p:sp>
      <p:sp>
        <p:nvSpPr>
          <p:cNvPr id="3" name="Content Placeholder 2"/>
          <p:cNvSpPr>
            <a:spLocks noGrp="1"/>
          </p:cNvSpPr>
          <p:nvPr>
            <p:ph idx="1"/>
          </p:nvPr>
        </p:nvSpPr>
        <p:spPr/>
        <p:txBody>
          <a:bodyPr>
            <a:normAutofit/>
          </a:bodyPr>
          <a:lstStyle/>
          <a:p>
            <a:pPr>
              <a:lnSpc>
                <a:spcPct val="150000"/>
              </a:lnSpc>
            </a:pPr>
            <a:r>
              <a:rPr lang="en-US" sz="3600" dirty="0">
                <a:solidFill>
                  <a:schemeClr val="tx1"/>
                </a:solidFill>
              </a:rPr>
              <a:t>Empirical questions: </a:t>
            </a:r>
          </a:p>
          <a:p>
            <a:pPr>
              <a:lnSpc>
                <a:spcPct val="150000"/>
              </a:lnSpc>
            </a:pPr>
            <a:r>
              <a:rPr lang="en-US" sz="3600" dirty="0">
                <a:solidFill>
                  <a:schemeClr val="tx1"/>
                </a:solidFill>
              </a:rPr>
              <a:t>Aesthetic questions:</a:t>
            </a:r>
          </a:p>
          <a:p>
            <a:pPr>
              <a:lnSpc>
                <a:spcPct val="150000"/>
              </a:lnSpc>
            </a:pPr>
            <a:r>
              <a:rPr lang="en-US" sz="3600" dirty="0">
                <a:solidFill>
                  <a:schemeClr val="tx1"/>
                </a:solidFill>
              </a:rPr>
              <a:t>Moral questions:</a:t>
            </a:r>
          </a:p>
          <a:p>
            <a:pPr>
              <a:lnSpc>
                <a:spcPct val="150000"/>
              </a:lnSpc>
            </a:pPr>
            <a:r>
              <a:rPr lang="en-US" sz="3600" dirty="0">
                <a:solidFill>
                  <a:schemeClr val="tx1"/>
                </a:solidFill>
              </a:rPr>
              <a:t>Interpretation:</a:t>
            </a:r>
          </a:p>
        </p:txBody>
      </p:sp>
    </p:spTree>
    <p:extLst>
      <p:ext uri="{BB962C8B-B14F-4D97-AF65-F5344CB8AC3E}">
        <p14:creationId xmlns:p14="http://schemas.microsoft.com/office/powerpoint/2010/main" val="132432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kind of question is this, following Schwalbe’s definitions? </a:t>
            </a:r>
          </a:p>
        </p:txBody>
      </p:sp>
      <p:sp>
        <p:nvSpPr>
          <p:cNvPr id="3" name="Content Placeholder 2"/>
          <p:cNvSpPr>
            <a:spLocks noGrp="1"/>
          </p:cNvSpPr>
          <p:nvPr>
            <p:ph idx="1"/>
          </p:nvPr>
        </p:nvSpPr>
        <p:spPr/>
        <p:txBody>
          <a:bodyPr>
            <a:normAutofit fontScale="92500" lnSpcReduction="20000"/>
          </a:bodyPr>
          <a:lstStyle/>
          <a:p>
            <a:pPr marL="45720" indent="0" fontAlgn="base">
              <a:buNone/>
            </a:pPr>
            <a:r>
              <a:rPr lang="en-US" dirty="0">
                <a:solidFill>
                  <a:schemeClr val="tx1"/>
                </a:solidFill>
              </a:rPr>
              <a:t>Empirical, aesthetic, moral, or interpretive?</a:t>
            </a:r>
          </a:p>
          <a:p>
            <a:pPr fontAlgn="base"/>
            <a:r>
              <a:rPr lang="en-US" dirty="0">
                <a:solidFill>
                  <a:schemeClr val="tx1"/>
                </a:solidFill>
              </a:rPr>
              <a:t>What percentage of college students get 7 hours of sleep a day?</a:t>
            </a:r>
          </a:p>
          <a:p>
            <a:pPr fontAlgn="base"/>
            <a:r>
              <a:rPr lang="en-US" dirty="0">
                <a:solidFill>
                  <a:schemeClr val="tx1"/>
                </a:solidFill>
              </a:rPr>
              <a:t>What is the average percentage of people who play video games as a stress-reliever?</a:t>
            </a:r>
          </a:p>
          <a:p>
            <a:pPr fontAlgn="base"/>
            <a:r>
              <a:rPr lang="en-US" dirty="0">
                <a:solidFill>
                  <a:schemeClr val="tx1"/>
                </a:solidFill>
              </a:rPr>
              <a:t>Are Protestants more likely to get into heaven?</a:t>
            </a:r>
          </a:p>
          <a:p>
            <a:pPr fontAlgn="base"/>
            <a:r>
              <a:rPr lang="en-US" dirty="0">
                <a:solidFill>
                  <a:schemeClr val="tx1"/>
                </a:solidFill>
              </a:rPr>
              <a:t>How many dog owners live in Brooklyn?</a:t>
            </a:r>
          </a:p>
          <a:p>
            <a:pPr fontAlgn="base"/>
            <a:r>
              <a:rPr lang="en-US" dirty="0">
                <a:solidFill>
                  <a:schemeClr val="tx1"/>
                </a:solidFill>
              </a:rPr>
              <a:t>Should people who are not virgins be permitted to marry in religious institutions?</a:t>
            </a:r>
          </a:p>
          <a:p>
            <a:pPr fontAlgn="base"/>
            <a:r>
              <a:rPr lang="en-US" dirty="0">
                <a:solidFill>
                  <a:schemeClr val="tx1"/>
                </a:solidFill>
              </a:rPr>
              <a:t>Should people be arrested for selling marijuana?</a:t>
            </a:r>
          </a:p>
          <a:p>
            <a:pPr fontAlgn="base"/>
            <a:r>
              <a:rPr lang="en-US" dirty="0">
                <a:solidFill>
                  <a:schemeClr val="tx1"/>
                </a:solidFill>
              </a:rPr>
              <a:t>What are the factors that contribute to school shootings?</a:t>
            </a:r>
          </a:p>
          <a:p>
            <a:r>
              <a:rPr lang="en-US" dirty="0">
                <a:solidFill>
                  <a:schemeClr val="tx1"/>
                </a:solidFill>
              </a:rPr>
              <a:t>Is curly hair more attractive than straight hair?</a:t>
            </a:r>
          </a:p>
        </p:txBody>
      </p:sp>
    </p:spTree>
    <p:extLst>
      <p:ext uri="{BB962C8B-B14F-4D97-AF65-F5344CB8AC3E}">
        <p14:creationId xmlns:p14="http://schemas.microsoft.com/office/powerpoint/2010/main" val="1349616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Thinking about valid and reliable knowledge</a:t>
            </a:r>
          </a:p>
        </p:txBody>
      </p:sp>
      <p:sp>
        <p:nvSpPr>
          <p:cNvPr id="3" name="Content Placeholder 2"/>
          <p:cNvSpPr>
            <a:spLocks noGrp="1"/>
          </p:cNvSpPr>
          <p:nvPr>
            <p:ph idx="1"/>
          </p:nvPr>
        </p:nvSpPr>
        <p:spPr/>
        <p:txBody>
          <a:bodyPr>
            <a:normAutofit/>
          </a:bodyPr>
          <a:lstStyle/>
          <a:p>
            <a:r>
              <a:rPr lang="en-US" sz="3600" dirty="0">
                <a:solidFill>
                  <a:schemeClr val="tx1"/>
                </a:solidFill>
              </a:rPr>
              <a:t>Breakout rooms</a:t>
            </a:r>
          </a:p>
          <a:p>
            <a:r>
              <a:rPr lang="en-US" sz="3600" dirty="0">
                <a:solidFill>
                  <a:schemeClr val="tx1"/>
                </a:solidFill>
              </a:rPr>
              <a:t>Please have one person enter group responses on this form:</a:t>
            </a:r>
          </a:p>
          <a:p>
            <a:pPr lvl="1"/>
            <a:r>
              <a:rPr lang="en-US" sz="3600" dirty="0">
                <a:solidFill>
                  <a:schemeClr val="tx1"/>
                </a:solidFill>
                <a:hlinkClick r:id="rId2"/>
              </a:rPr>
              <a:t>https://forms.gle/uddsVxJ4SJ58YV5d6</a:t>
            </a:r>
            <a:endParaRPr lang="en-US" sz="3600" dirty="0">
              <a:solidFill>
                <a:schemeClr val="tx1"/>
              </a:solidFill>
            </a:endParaRPr>
          </a:p>
          <a:p>
            <a:pPr lvl="1"/>
            <a:r>
              <a:rPr lang="en-US" sz="3600" dirty="0">
                <a:solidFill>
                  <a:schemeClr val="tx1"/>
                </a:solidFill>
              </a:rPr>
              <a:t>If you took notes last time, let someone else take notes this time</a:t>
            </a:r>
          </a:p>
        </p:txBody>
      </p:sp>
    </p:spTree>
    <p:extLst>
      <p:ext uri="{BB962C8B-B14F-4D97-AF65-F5344CB8AC3E}">
        <p14:creationId xmlns:p14="http://schemas.microsoft.com/office/powerpoint/2010/main" val="94928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B69C0-6C87-4859-A500-8CF1F05BFEB1}"/>
              </a:ext>
            </a:extLst>
          </p:cNvPr>
          <p:cNvSpPr>
            <a:spLocks noGrp="1"/>
          </p:cNvSpPr>
          <p:nvPr>
            <p:ph type="title"/>
          </p:nvPr>
        </p:nvSpPr>
        <p:spPr/>
        <p:txBody>
          <a:bodyPr>
            <a:normAutofit/>
          </a:bodyPr>
          <a:lstStyle/>
          <a:p>
            <a:r>
              <a:rPr lang="en-US" dirty="0"/>
              <a:t>Things to do by Tuesday, February 9</a:t>
            </a:r>
          </a:p>
        </p:txBody>
      </p:sp>
      <p:sp>
        <p:nvSpPr>
          <p:cNvPr id="3" name="Content Placeholder 2">
            <a:extLst>
              <a:ext uri="{FF2B5EF4-FFF2-40B4-BE49-F238E27FC236}">
                <a16:creationId xmlns:a16="http://schemas.microsoft.com/office/drawing/2014/main" id="{8E5AB2B4-A057-4E02-A0FF-6B5F83505D4B}"/>
              </a:ext>
            </a:extLst>
          </p:cNvPr>
          <p:cNvSpPr>
            <a:spLocks noGrp="1"/>
          </p:cNvSpPr>
          <p:nvPr>
            <p:ph idx="1"/>
          </p:nvPr>
        </p:nvSpPr>
        <p:spPr/>
        <p:txBody>
          <a:bodyPr>
            <a:noAutofit/>
          </a:bodyPr>
          <a:lstStyle/>
          <a:p>
            <a:pPr marL="502920" indent="-457200">
              <a:buFont typeface="+mj-lt"/>
              <a:buAutoNum type="arabicPeriod"/>
            </a:pPr>
            <a:r>
              <a:rPr lang="en-US" sz="3600" dirty="0">
                <a:solidFill>
                  <a:schemeClr val="tx1"/>
                </a:solidFill>
              </a:rPr>
              <a:t>Join Remind (25 points)</a:t>
            </a:r>
          </a:p>
          <a:p>
            <a:pPr marL="502920" indent="-457200">
              <a:buFont typeface="+mj-lt"/>
              <a:buAutoNum type="arabicPeriod"/>
            </a:pPr>
            <a:r>
              <a:rPr lang="en-US" sz="3600" dirty="0">
                <a:solidFill>
                  <a:schemeClr val="tx1"/>
                </a:solidFill>
              </a:rPr>
              <a:t>Upload your E-Learning orientation certificate to Blackboard (25 points)</a:t>
            </a:r>
          </a:p>
        </p:txBody>
      </p:sp>
    </p:spTree>
    <p:extLst>
      <p:ext uri="{BB962C8B-B14F-4D97-AF65-F5344CB8AC3E}">
        <p14:creationId xmlns:p14="http://schemas.microsoft.com/office/powerpoint/2010/main" val="105522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774DA-8BA1-4BAC-BF5B-8D522E8E5AD9}"/>
              </a:ext>
            </a:extLst>
          </p:cNvPr>
          <p:cNvSpPr>
            <a:spLocks noGrp="1"/>
          </p:cNvSpPr>
          <p:nvPr>
            <p:ph type="title"/>
          </p:nvPr>
        </p:nvSpPr>
        <p:spPr/>
        <p:txBody>
          <a:bodyPr/>
          <a:lstStyle/>
          <a:p>
            <a:r>
              <a:rPr lang="en-US" dirty="0"/>
              <a:t>Looking ahead: Thursday, February 11</a:t>
            </a:r>
          </a:p>
        </p:txBody>
      </p:sp>
      <p:sp>
        <p:nvSpPr>
          <p:cNvPr id="3" name="Content Placeholder 2">
            <a:extLst>
              <a:ext uri="{FF2B5EF4-FFF2-40B4-BE49-F238E27FC236}">
                <a16:creationId xmlns:a16="http://schemas.microsoft.com/office/drawing/2014/main" id="{1FE14E16-B44F-42A5-A8A0-A46265982BE2}"/>
              </a:ext>
            </a:extLst>
          </p:cNvPr>
          <p:cNvSpPr>
            <a:spLocks noGrp="1"/>
          </p:cNvSpPr>
          <p:nvPr>
            <p:ph idx="1"/>
          </p:nvPr>
        </p:nvSpPr>
        <p:spPr/>
        <p:txBody>
          <a:bodyPr>
            <a:normAutofit/>
          </a:bodyPr>
          <a:lstStyle/>
          <a:p>
            <a:pPr marL="0" marR="0" indent="0">
              <a:spcBef>
                <a:spcPts val="0"/>
              </a:spcBef>
              <a:spcAft>
                <a:spcPts val="0"/>
              </a:spcAft>
              <a:buNone/>
            </a:pPr>
            <a:r>
              <a:rPr lang="en-US" sz="2800" b="1" dirty="0">
                <a:solidFill>
                  <a:srgbClr val="000000"/>
                </a:solidFill>
                <a:effectLst/>
                <a:ea typeface="Times New Roman" panose="02020603050405020304" pitchFamily="18" charset="0"/>
              </a:rPr>
              <a:t>How do cities promote or undermine community?</a:t>
            </a:r>
            <a:endParaRPr lang="en-US" sz="2800" dirty="0">
              <a:effectLst/>
              <a:ea typeface="Times New Roman" panose="02020603050405020304" pitchFamily="18" charset="0"/>
            </a:endParaRPr>
          </a:p>
          <a:p>
            <a:pPr marL="0" marR="0" indent="0">
              <a:spcBef>
                <a:spcPts val="0"/>
              </a:spcBef>
              <a:spcAft>
                <a:spcPts val="0"/>
              </a:spcAft>
              <a:buNone/>
            </a:pPr>
            <a:r>
              <a:rPr lang="en-US" sz="2800" dirty="0">
                <a:solidFill>
                  <a:srgbClr val="000000"/>
                </a:solidFill>
                <a:effectLst/>
                <a:ea typeface="Times New Roman" panose="02020603050405020304" pitchFamily="18" charset="0"/>
              </a:rPr>
              <a:t> </a:t>
            </a:r>
            <a:endParaRPr lang="en-US" sz="2800" dirty="0">
              <a:effectLst/>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ea typeface="Times New Roman" panose="02020603050405020304" pitchFamily="18" charset="0"/>
              </a:rPr>
              <a:t>READ:</a:t>
            </a:r>
            <a:r>
              <a:rPr lang="en-US" sz="2800" dirty="0">
                <a:solidFill>
                  <a:srgbClr val="000000"/>
                </a:solidFill>
                <a:effectLst/>
                <a:ea typeface="Times New Roman" panose="02020603050405020304" pitchFamily="18" charset="0"/>
              </a:rPr>
              <a:t> Jacobs, J. (1961). </a:t>
            </a:r>
            <a:r>
              <a:rPr lang="en-US" sz="2800" i="1" dirty="0">
                <a:solidFill>
                  <a:srgbClr val="000000"/>
                </a:solidFill>
                <a:effectLst/>
                <a:ea typeface="Times New Roman" panose="02020603050405020304" pitchFamily="18" charset="0"/>
              </a:rPr>
              <a:t>Death and Life of Great American Cities.</a:t>
            </a:r>
            <a:r>
              <a:rPr lang="en-US" sz="2800" dirty="0">
                <a:solidFill>
                  <a:srgbClr val="000000"/>
                </a:solidFill>
                <a:effectLst/>
                <a:ea typeface="Times New Roman" panose="02020603050405020304" pitchFamily="18" charset="0"/>
              </a:rPr>
              <a:t> Chapter 2: The uses of sidewalks – safety. In Gates and Stout (Eds.), The City Reader. Pp. 106-111.</a:t>
            </a:r>
            <a:r>
              <a:rPr lang="en-US" sz="2800" b="1" dirty="0">
                <a:solidFill>
                  <a:srgbClr val="000000"/>
                </a:solidFill>
                <a:effectLst/>
                <a:ea typeface="Times New Roman" panose="02020603050405020304" pitchFamily="18" charset="0"/>
              </a:rPr>
              <a:t> </a:t>
            </a:r>
            <a:endParaRPr lang="en-US" sz="2800" dirty="0">
              <a:effectLst/>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ea typeface="Times New Roman" panose="02020603050405020304" pitchFamily="18" charset="0"/>
              </a:rPr>
              <a:t> </a:t>
            </a:r>
            <a:endParaRPr lang="en-US" sz="2800" dirty="0">
              <a:effectLst/>
              <a:ea typeface="Times New Roman" panose="02020603050405020304" pitchFamily="18" charset="0"/>
            </a:endParaRPr>
          </a:p>
          <a:p>
            <a:pPr marL="45720" indent="0">
              <a:buNone/>
            </a:pPr>
            <a:r>
              <a:rPr lang="en-US" sz="2800" b="1" dirty="0">
                <a:solidFill>
                  <a:srgbClr val="000000"/>
                </a:solidFill>
                <a:effectLst/>
                <a:ea typeface="Times New Roman" panose="02020603050405020304" pitchFamily="18" charset="0"/>
              </a:rPr>
              <a:t>DISTRIBUTE NEIGHBORHOOD ASSIGNMENT 1</a:t>
            </a:r>
            <a:endParaRPr lang="en-US" sz="2800" dirty="0"/>
          </a:p>
        </p:txBody>
      </p:sp>
    </p:spTree>
    <p:extLst>
      <p:ext uri="{BB962C8B-B14F-4D97-AF65-F5344CB8AC3E}">
        <p14:creationId xmlns:p14="http://schemas.microsoft.com/office/powerpoint/2010/main" val="51609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1513</Words>
  <Application>Microsoft Office PowerPoint</Application>
  <PresentationFormat>Custom</PresentationFormat>
  <Paragraphs>223</Paragraphs>
  <Slides>15</Slides>
  <Notes>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Franklin Gothic Medium</vt:lpstr>
      <vt:lpstr>Business Contrast 16x9</vt:lpstr>
      <vt:lpstr>CRJ 204 1700:  Criminal Justice and the Urban Community</vt:lpstr>
      <vt:lpstr>PowerPoint Presentation</vt:lpstr>
      <vt:lpstr>AGENDA: Tuesday February 9, 2021</vt:lpstr>
      <vt:lpstr>Things to do by Tuesday, February 9</vt:lpstr>
      <vt:lpstr>Looking ahead: Thursday, February 11</vt:lpstr>
      <vt:lpstr>Where were we? Sociological Imagination</vt:lpstr>
      <vt:lpstr>How do we know what we know? Introduction to social research methods.</vt:lpstr>
      <vt:lpstr>Poverty by the numbers, 2016</vt:lpstr>
      <vt:lpstr>Poverty by percentage, 2016</vt:lpstr>
      <vt:lpstr>Finding out how the social world works</vt:lpstr>
      <vt:lpstr>Questions we can ask: Defining</vt:lpstr>
      <vt:lpstr>What kind of question is this, following Schwalbe’s definitions? </vt:lpstr>
      <vt:lpstr>Thinking about valid and reliable knowledge</vt:lpstr>
      <vt:lpstr>Things to do by Tuesday, February 9</vt:lpstr>
      <vt:lpstr>Looking ahead: Thursday, February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2021-03-19T16:26:35Z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