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theme/themeOverride4.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82" r:id="rId5"/>
    <p:sldId id="283" r:id="rId6"/>
    <p:sldId id="284" r:id="rId7"/>
    <p:sldId id="285" r:id="rId8"/>
    <p:sldId id="28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Training Modules</a:t>
            </a:r>
            <a:r>
              <a:rPr lang="en-US" baseline="0" dirty="0"/>
              <a:t> For Managers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U.K Focus</c:v>
                </c:pt>
              </c:strCache>
            </c:strRef>
          </c:tx>
          <c:spPr>
            <a:solidFill>
              <a:schemeClr val="accent1"/>
            </a:solidFill>
            <a:ln>
              <a:noFill/>
            </a:ln>
            <a:effectLst/>
          </c:spPr>
          <c:invertIfNegative val="0"/>
          <c:cat>
            <c:strRef>
              <c:f>Sheet1!$A$2:$A$11</c:f>
              <c:strCache>
                <c:ptCount val="10"/>
                <c:pt idx="0">
                  <c:v>Team Leadership</c:v>
                </c:pt>
                <c:pt idx="1">
                  <c:v>Budget Summary Breakdown</c:v>
                </c:pt>
                <c:pt idx="2">
                  <c:v>Guidelines, Protocol and Functions</c:v>
                </c:pt>
                <c:pt idx="3">
                  <c:v>Company Policies</c:v>
                </c:pt>
                <c:pt idx="4">
                  <c:v>Covid-19 Guidelines</c:v>
                </c:pt>
                <c:pt idx="5">
                  <c:v>Vison and Projections</c:v>
                </c:pt>
                <c:pt idx="6">
                  <c:v>Customer Service/Culture Awarness</c:v>
                </c:pt>
                <c:pt idx="7">
                  <c:v>Human Resources/Support</c:v>
                </c:pt>
                <c:pt idx="8">
                  <c:v>Labor Laws</c:v>
                </c:pt>
                <c:pt idx="9">
                  <c:v>Ethics/Social Responsibilities</c:v>
                </c:pt>
              </c:strCache>
            </c:strRef>
          </c:cat>
          <c:val>
            <c:numRef>
              <c:f>Sheet1!$B$2:$B$11</c:f>
              <c:numCache>
                <c:formatCode>General</c:formatCode>
                <c:ptCount val="10"/>
                <c:pt idx="0">
                  <c:v>5</c:v>
                </c:pt>
                <c:pt idx="1">
                  <c:v>4.5</c:v>
                </c:pt>
                <c:pt idx="2">
                  <c:v>3.5</c:v>
                </c:pt>
                <c:pt idx="3">
                  <c:v>3.7</c:v>
                </c:pt>
                <c:pt idx="4">
                  <c:v>5</c:v>
                </c:pt>
                <c:pt idx="5">
                  <c:v>3.6</c:v>
                </c:pt>
                <c:pt idx="6">
                  <c:v>5</c:v>
                </c:pt>
                <c:pt idx="7">
                  <c:v>4</c:v>
                </c:pt>
                <c:pt idx="8">
                  <c:v>3.7</c:v>
                </c:pt>
                <c:pt idx="9">
                  <c:v>5</c:v>
                </c:pt>
              </c:numCache>
            </c:numRef>
          </c:val>
          <c:extLst>
            <c:ext xmlns:c16="http://schemas.microsoft.com/office/drawing/2014/chart" uri="{C3380CC4-5D6E-409C-BE32-E72D297353CC}">
              <c16:uniqueId val="{00000000-E3ED-4BE4-B15E-8142B27F6DF8}"/>
            </c:ext>
          </c:extLst>
        </c:ser>
        <c:ser>
          <c:idx val="1"/>
          <c:order val="1"/>
          <c:tx>
            <c:strRef>
              <c:f>Sheet1!$C$1</c:f>
              <c:strCache>
                <c:ptCount val="1"/>
                <c:pt idx="0">
                  <c:v>Mex Focus</c:v>
                </c:pt>
              </c:strCache>
            </c:strRef>
          </c:tx>
          <c:spPr>
            <a:solidFill>
              <a:schemeClr val="accent2"/>
            </a:solidFill>
            <a:ln>
              <a:noFill/>
            </a:ln>
            <a:effectLst/>
          </c:spPr>
          <c:invertIfNegative val="0"/>
          <c:cat>
            <c:strRef>
              <c:f>Sheet1!$A$2:$A$11</c:f>
              <c:strCache>
                <c:ptCount val="10"/>
                <c:pt idx="0">
                  <c:v>Team Leadership</c:v>
                </c:pt>
                <c:pt idx="1">
                  <c:v>Budget Summary Breakdown</c:v>
                </c:pt>
                <c:pt idx="2">
                  <c:v>Guidelines, Protocol and Functions</c:v>
                </c:pt>
                <c:pt idx="3">
                  <c:v>Company Policies</c:v>
                </c:pt>
                <c:pt idx="4">
                  <c:v>Covid-19 Guidelines</c:v>
                </c:pt>
                <c:pt idx="5">
                  <c:v>Vison and Projections</c:v>
                </c:pt>
                <c:pt idx="6">
                  <c:v>Customer Service/Culture Awarness</c:v>
                </c:pt>
                <c:pt idx="7">
                  <c:v>Human Resources/Support</c:v>
                </c:pt>
                <c:pt idx="8">
                  <c:v>Labor Laws</c:v>
                </c:pt>
                <c:pt idx="9">
                  <c:v>Ethics/Social Responsibilities</c:v>
                </c:pt>
              </c:strCache>
            </c:strRef>
          </c:cat>
          <c:val>
            <c:numRef>
              <c:f>Sheet1!$C$2:$C$11</c:f>
              <c:numCache>
                <c:formatCode>General</c:formatCode>
                <c:ptCount val="10"/>
                <c:pt idx="0">
                  <c:v>4.5999999999999996</c:v>
                </c:pt>
                <c:pt idx="1">
                  <c:v>4.4000000000000004</c:v>
                </c:pt>
                <c:pt idx="2">
                  <c:v>4.7</c:v>
                </c:pt>
                <c:pt idx="3">
                  <c:v>2.8</c:v>
                </c:pt>
                <c:pt idx="4">
                  <c:v>5</c:v>
                </c:pt>
                <c:pt idx="5">
                  <c:v>3.4</c:v>
                </c:pt>
                <c:pt idx="6">
                  <c:v>4.5999999999999996</c:v>
                </c:pt>
                <c:pt idx="7">
                  <c:v>4.9000000000000004</c:v>
                </c:pt>
                <c:pt idx="8">
                  <c:v>3.5</c:v>
                </c:pt>
                <c:pt idx="9">
                  <c:v>5</c:v>
                </c:pt>
              </c:numCache>
            </c:numRef>
          </c:val>
          <c:extLst>
            <c:ext xmlns:c16="http://schemas.microsoft.com/office/drawing/2014/chart" uri="{C3380CC4-5D6E-409C-BE32-E72D297353CC}">
              <c16:uniqueId val="{00000001-E3ED-4BE4-B15E-8142B27F6DF8}"/>
            </c:ext>
          </c:extLst>
        </c:ser>
        <c:dLbls>
          <c:showLegendKey val="0"/>
          <c:showVal val="0"/>
          <c:showCatName val="0"/>
          <c:showSerName val="0"/>
          <c:showPercent val="0"/>
          <c:showBubbleSize val="0"/>
        </c:dLbls>
        <c:gapWidth val="219"/>
        <c:overlap val="-27"/>
        <c:axId val="456159336"/>
        <c:axId val="456152120"/>
      </c:barChart>
      <c:catAx>
        <c:axId val="45615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52120"/>
        <c:crosses val="autoZero"/>
        <c:auto val="1"/>
        <c:lblAlgn val="ctr"/>
        <c:lblOffset val="100"/>
        <c:noMultiLvlLbl val="0"/>
      </c:catAx>
      <c:valAx>
        <c:axId val="45615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5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317A65-8390-4E3C-8A24-9C1005BCEABA}"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01B965F8-E325-43B3-80B3-B9D1E0388BA4}">
      <dgm:prSet custT="1"/>
      <dgm:spPr/>
      <dgm:t>
        <a:bodyPr/>
        <a:lstStyle/>
        <a:p>
          <a:r>
            <a:rPr lang="en-US" sz="1800" b="1" dirty="0"/>
            <a:t>Hire Local Familiar Talent</a:t>
          </a:r>
        </a:p>
      </dgm:t>
    </dgm:pt>
    <dgm:pt modelId="{54BC3EB5-4779-4295-B263-A5EE4BC01C72}" type="parTrans" cxnId="{AE30458B-DAD5-4515-A0A8-7AF405483E95}">
      <dgm:prSet/>
      <dgm:spPr/>
      <dgm:t>
        <a:bodyPr/>
        <a:lstStyle/>
        <a:p>
          <a:endParaRPr lang="en-US"/>
        </a:p>
      </dgm:t>
    </dgm:pt>
    <dgm:pt modelId="{D9FB109A-2592-4A30-94DA-80D89CA21E17}" type="sibTrans" cxnId="{AE30458B-DAD5-4515-A0A8-7AF405483E95}">
      <dgm:prSet/>
      <dgm:spPr/>
      <dgm:t>
        <a:bodyPr/>
        <a:lstStyle/>
        <a:p>
          <a:endParaRPr lang="en-US"/>
        </a:p>
      </dgm:t>
    </dgm:pt>
    <dgm:pt modelId="{D456CB0D-7FD2-4EF8-BAE5-7BB68CBD569C}">
      <dgm:prSet/>
      <dgm:spPr/>
      <dgm:t>
        <a:bodyPr/>
        <a:lstStyle/>
        <a:p>
          <a:pPr algn="l"/>
          <a:r>
            <a:rPr lang="en-US" dirty="0"/>
            <a:t>Managers and locals are already accustomed to local norms, language, and attitudes of the region. This is beneficial to the implantation and growth of Fish to Go.</a:t>
          </a:r>
          <a:endParaRPr lang="en-US" dirty="0">
            <a:latin typeface="+mj-lt"/>
          </a:endParaRPr>
        </a:p>
      </dgm:t>
    </dgm:pt>
    <dgm:pt modelId="{2CA6D229-346F-4A50-9D72-6871FD9014D2}" type="parTrans" cxnId="{DCC756BF-8846-411D-A43A-9DCD497855F5}">
      <dgm:prSet/>
      <dgm:spPr/>
      <dgm:t>
        <a:bodyPr/>
        <a:lstStyle/>
        <a:p>
          <a:endParaRPr lang="en-US"/>
        </a:p>
      </dgm:t>
    </dgm:pt>
    <dgm:pt modelId="{89661896-A979-48DD-8B17-88222238DBD0}" type="sibTrans" cxnId="{DCC756BF-8846-411D-A43A-9DCD497855F5}">
      <dgm:prSet/>
      <dgm:spPr/>
      <dgm:t>
        <a:bodyPr/>
        <a:lstStyle/>
        <a:p>
          <a:endParaRPr lang="en-US"/>
        </a:p>
      </dgm:t>
    </dgm:pt>
    <dgm:pt modelId="{E1C50BCF-4341-4FE3-909A-A05E62610686}">
      <dgm:prSet custT="1"/>
      <dgm:spPr/>
      <dgm:t>
        <a:bodyPr/>
        <a:lstStyle/>
        <a:p>
          <a:r>
            <a:rPr lang="en-US" sz="1600" b="1" dirty="0"/>
            <a:t>Boost The Local Economy</a:t>
          </a:r>
        </a:p>
      </dgm:t>
    </dgm:pt>
    <dgm:pt modelId="{37287D1C-9A77-4D5F-9D2B-78D65EC7BE06}" type="parTrans" cxnId="{C746E1DB-6C1C-4011-8F33-80397E2199E4}">
      <dgm:prSet/>
      <dgm:spPr/>
      <dgm:t>
        <a:bodyPr/>
        <a:lstStyle/>
        <a:p>
          <a:endParaRPr lang="en-US"/>
        </a:p>
      </dgm:t>
    </dgm:pt>
    <dgm:pt modelId="{DA290AD4-4CCE-4E29-8FD8-F344753A610C}" type="sibTrans" cxnId="{C746E1DB-6C1C-4011-8F33-80397E2199E4}">
      <dgm:prSet/>
      <dgm:spPr/>
      <dgm:t>
        <a:bodyPr/>
        <a:lstStyle/>
        <a:p>
          <a:endParaRPr lang="en-US"/>
        </a:p>
      </dgm:t>
    </dgm:pt>
    <dgm:pt modelId="{022A9CC9-DE66-45F5-BC7C-F82FCC7EA29A}">
      <dgm:prSet/>
      <dgm:spPr/>
      <dgm:t>
        <a:bodyPr/>
        <a:lstStyle/>
        <a:p>
          <a:r>
            <a:rPr lang="en-US" dirty="0"/>
            <a:t>Managers and other employees are already familiar with cultural norms can now earn a competitive salary that helps boost the local economy we all love, learn, live and play in. This will help better serve the surrounding areas and boost local business while better servicing the community we all know and love. </a:t>
          </a:r>
        </a:p>
      </dgm:t>
    </dgm:pt>
    <dgm:pt modelId="{226D4D88-ED77-4EAA-AB66-FF7829EF4692}" type="parTrans" cxnId="{76C2B31A-D28D-4419-9C6D-6AF2C31AACB5}">
      <dgm:prSet/>
      <dgm:spPr/>
      <dgm:t>
        <a:bodyPr/>
        <a:lstStyle/>
        <a:p>
          <a:endParaRPr lang="en-US"/>
        </a:p>
      </dgm:t>
    </dgm:pt>
    <dgm:pt modelId="{6B616B54-4F7E-4C19-AB07-CF929DE0226E}" type="sibTrans" cxnId="{76C2B31A-D28D-4419-9C6D-6AF2C31AACB5}">
      <dgm:prSet/>
      <dgm:spPr/>
      <dgm:t>
        <a:bodyPr/>
        <a:lstStyle/>
        <a:p>
          <a:endParaRPr lang="en-US"/>
        </a:p>
      </dgm:t>
    </dgm:pt>
    <dgm:pt modelId="{E25CB8D7-2E39-4D62-85A9-BEB48A46DBE6}">
      <dgm:prSet custT="1"/>
      <dgm:spPr/>
      <dgm:t>
        <a:bodyPr/>
        <a:lstStyle/>
        <a:p>
          <a:r>
            <a:rPr lang="en-US" sz="1600" b="1" i="0" dirty="0"/>
            <a:t>Company’s Growth and Development</a:t>
          </a:r>
          <a:endParaRPr lang="en-US" sz="1600" b="1" dirty="0"/>
        </a:p>
      </dgm:t>
    </dgm:pt>
    <dgm:pt modelId="{864BA4B8-618E-4E49-A6C4-E31689422AD4}" type="parTrans" cxnId="{F4C8ED5B-F2B8-499C-B1A5-085EC230F845}">
      <dgm:prSet/>
      <dgm:spPr/>
      <dgm:t>
        <a:bodyPr/>
        <a:lstStyle/>
        <a:p>
          <a:endParaRPr lang="en-US"/>
        </a:p>
      </dgm:t>
    </dgm:pt>
    <dgm:pt modelId="{6EF84E7B-CD53-49F5-9901-898CB2DB0284}" type="sibTrans" cxnId="{F4C8ED5B-F2B8-499C-B1A5-085EC230F845}">
      <dgm:prSet/>
      <dgm:spPr/>
      <dgm:t>
        <a:bodyPr/>
        <a:lstStyle/>
        <a:p>
          <a:endParaRPr lang="en-US"/>
        </a:p>
      </dgm:t>
    </dgm:pt>
    <dgm:pt modelId="{FEA0EDC1-022C-43AF-809A-43A91E8CBF17}">
      <dgm:prSet/>
      <dgm:spPr/>
      <dgm:t>
        <a:bodyPr/>
        <a:lstStyle/>
        <a:p>
          <a:r>
            <a:rPr lang="en-US" b="0" i="0" dirty="0"/>
            <a:t>These local individuals know more about the local customs and traditions and most importantly the legal requirements/permits that might be necessary to operate the business</a:t>
          </a:r>
          <a:endParaRPr lang="en-US" dirty="0"/>
        </a:p>
      </dgm:t>
    </dgm:pt>
    <dgm:pt modelId="{559973B4-D0F4-4A49-A038-9D777A950745}" type="parTrans" cxnId="{3CE090A0-12C1-4496-AFA5-7B8A87A738BD}">
      <dgm:prSet/>
      <dgm:spPr/>
      <dgm:t>
        <a:bodyPr/>
        <a:lstStyle/>
        <a:p>
          <a:endParaRPr lang="en-US"/>
        </a:p>
      </dgm:t>
    </dgm:pt>
    <dgm:pt modelId="{07076A80-BF1A-4A31-9612-2DC93C15CE8D}" type="sibTrans" cxnId="{3CE090A0-12C1-4496-AFA5-7B8A87A738BD}">
      <dgm:prSet/>
      <dgm:spPr/>
      <dgm:t>
        <a:bodyPr/>
        <a:lstStyle/>
        <a:p>
          <a:endParaRPr lang="en-US"/>
        </a:p>
      </dgm:t>
    </dgm:pt>
    <dgm:pt modelId="{C8F25F9E-6B1C-40BE-81D8-31B97CE64E36}" type="pres">
      <dgm:prSet presAssocID="{05317A65-8390-4E3C-8A24-9C1005BCEABA}" presName="Name0" presStyleCnt="0">
        <dgm:presLayoutVars>
          <dgm:chMax/>
          <dgm:chPref/>
          <dgm:animLvl val="lvl"/>
        </dgm:presLayoutVars>
      </dgm:prSet>
      <dgm:spPr/>
    </dgm:pt>
    <dgm:pt modelId="{4F58C91C-FB1A-447A-97CF-21B61CB6E1BD}" type="pres">
      <dgm:prSet presAssocID="{01B965F8-E325-43B3-80B3-B9D1E0388BA4}" presName="composite" presStyleCnt="0"/>
      <dgm:spPr/>
    </dgm:pt>
    <dgm:pt modelId="{5DCCE6F8-4341-4646-A084-F3DC31275922}" type="pres">
      <dgm:prSet presAssocID="{01B965F8-E325-43B3-80B3-B9D1E0388BA4}" presName="Parent1" presStyleLbl="alignNode1" presStyleIdx="0" presStyleCnt="3" custScaleX="85580" custScaleY="110223" custLinFactNeighborX="5209" custLinFactNeighborY="-11503">
        <dgm:presLayoutVars>
          <dgm:chMax val="1"/>
          <dgm:chPref val="1"/>
          <dgm:bulletEnabled val="1"/>
        </dgm:presLayoutVars>
      </dgm:prSet>
      <dgm:spPr/>
    </dgm:pt>
    <dgm:pt modelId="{D71B0C25-D16A-4FA5-B934-11CB1F2F3DC3}" type="pres">
      <dgm:prSet presAssocID="{01B965F8-E325-43B3-80B3-B9D1E0388BA4}" presName="Childtext1" presStyleLbl="revTx" presStyleIdx="0" presStyleCnt="3">
        <dgm:presLayoutVars>
          <dgm:chMax val="0"/>
          <dgm:chPref val="0"/>
          <dgm:bulletEnabled/>
        </dgm:presLayoutVars>
      </dgm:prSet>
      <dgm:spPr/>
    </dgm:pt>
    <dgm:pt modelId="{0F192616-A69A-44BA-A0BB-1FEC56024EF1}" type="pres">
      <dgm:prSet presAssocID="{01B965F8-E325-43B3-80B3-B9D1E0388BA4}" presName="ConnectLine" presStyleLbl="sibTrans1D1" presStyleIdx="0" presStyleCnt="3"/>
      <dgm:spPr>
        <a:noFill/>
        <a:ln w="12700" cap="rnd" cmpd="sng" algn="ctr">
          <a:solidFill>
            <a:schemeClr val="accent1">
              <a:hueOff val="0"/>
              <a:satOff val="0"/>
              <a:lumOff val="0"/>
              <a:alphaOff val="0"/>
            </a:schemeClr>
          </a:solidFill>
          <a:prstDash val="dash"/>
        </a:ln>
        <a:effectLst/>
      </dgm:spPr>
    </dgm:pt>
    <dgm:pt modelId="{C72818FE-5426-47CF-8217-593D962B2816}" type="pres">
      <dgm:prSet presAssocID="{01B965F8-E325-43B3-80B3-B9D1E0388BA4}" presName="ConnectLineEnd" presStyleLbl="node1" presStyleIdx="0" presStyleCnt="3"/>
      <dgm:spPr/>
    </dgm:pt>
    <dgm:pt modelId="{7E84F1D4-186F-49B7-9436-D8EEB352F101}" type="pres">
      <dgm:prSet presAssocID="{01B965F8-E325-43B3-80B3-B9D1E0388BA4}" presName="EmptyPane" presStyleCnt="0"/>
      <dgm:spPr/>
    </dgm:pt>
    <dgm:pt modelId="{CDDFF639-A5A5-4B69-9D4B-7FE3C8F95615}" type="pres">
      <dgm:prSet presAssocID="{D9FB109A-2592-4A30-94DA-80D89CA21E17}" presName="spaceBetweenRectangles" presStyleLbl="fgAcc1" presStyleIdx="0" presStyleCnt="2"/>
      <dgm:spPr/>
    </dgm:pt>
    <dgm:pt modelId="{B28B0E8D-AACC-404C-AA43-CAFE6067C63B}" type="pres">
      <dgm:prSet presAssocID="{E1C50BCF-4341-4FE3-909A-A05E62610686}" presName="composite" presStyleCnt="0"/>
      <dgm:spPr/>
    </dgm:pt>
    <dgm:pt modelId="{A8DED61D-A7B6-4CBE-9F37-0CC6544904EA}" type="pres">
      <dgm:prSet presAssocID="{E1C50BCF-4341-4FE3-909A-A05E62610686}" presName="Parent1" presStyleLbl="alignNode1" presStyleIdx="1" presStyleCnt="3" custScaleX="90757" custScaleY="117914" custLinFactNeighborX="-444" custLinFactNeighborY="-17208">
        <dgm:presLayoutVars>
          <dgm:chMax val="1"/>
          <dgm:chPref val="1"/>
          <dgm:bulletEnabled val="1"/>
        </dgm:presLayoutVars>
      </dgm:prSet>
      <dgm:spPr/>
    </dgm:pt>
    <dgm:pt modelId="{ECC76F64-70E8-4C84-B855-77BE880B7902}" type="pres">
      <dgm:prSet presAssocID="{E1C50BCF-4341-4FE3-909A-A05E62610686}" presName="Childtext1" presStyleLbl="revTx" presStyleIdx="1" presStyleCnt="3">
        <dgm:presLayoutVars>
          <dgm:chMax val="0"/>
          <dgm:chPref val="0"/>
          <dgm:bulletEnabled/>
        </dgm:presLayoutVars>
      </dgm:prSet>
      <dgm:spPr/>
    </dgm:pt>
    <dgm:pt modelId="{AA59C428-BF0D-418D-979F-D049ABDECB1E}" type="pres">
      <dgm:prSet presAssocID="{E1C50BCF-4341-4FE3-909A-A05E62610686}" presName="ConnectLine" presStyleLbl="sibTrans1D1" presStyleIdx="1" presStyleCnt="3"/>
      <dgm:spPr>
        <a:noFill/>
        <a:ln w="12700" cap="rnd" cmpd="sng" algn="ctr">
          <a:solidFill>
            <a:schemeClr val="accent1">
              <a:hueOff val="0"/>
              <a:satOff val="0"/>
              <a:lumOff val="0"/>
              <a:alphaOff val="0"/>
            </a:schemeClr>
          </a:solidFill>
          <a:prstDash val="dash"/>
        </a:ln>
        <a:effectLst/>
      </dgm:spPr>
    </dgm:pt>
    <dgm:pt modelId="{B012B43E-9763-4723-8C6E-70C089A54634}" type="pres">
      <dgm:prSet presAssocID="{E1C50BCF-4341-4FE3-909A-A05E62610686}" presName="ConnectLineEnd" presStyleLbl="node1" presStyleIdx="1" presStyleCnt="3"/>
      <dgm:spPr/>
    </dgm:pt>
    <dgm:pt modelId="{E32FA19F-7E13-42FD-A05C-C88BF6CF10B7}" type="pres">
      <dgm:prSet presAssocID="{E1C50BCF-4341-4FE3-909A-A05E62610686}" presName="EmptyPane" presStyleCnt="0"/>
      <dgm:spPr/>
    </dgm:pt>
    <dgm:pt modelId="{3980426A-4B2A-4916-BA8E-2A46A1935B3A}" type="pres">
      <dgm:prSet presAssocID="{DA290AD4-4CCE-4E29-8FD8-F344753A610C}" presName="spaceBetweenRectangles" presStyleLbl="fgAcc1" presStyleIdx="1" presStyleCnt="2"/>
      <dgm:spPr/>
    </dgm:pt>
    <dgm:pt modelId="{71AC6B0B-6C83-4151-BEC5-501A956E93A4}" type="pres">
      <dgm:prSet presAssocID="{E25CB8D7-2E39-4D62-85A9-BEB48A46DBE6}" presName="composite" presStyleCnt="0"/>
      <dgm:spPr/>
    </dgm:pt>
    <dgm:pt modelId="{D7CFD748-515A-4C82-ABED-134EC9682E75}" type="pres">
      <dgm:prSet presAssocID="{E25CB8D7-2E39-4D62-85A9-BEB48A46DBE6}" presName="Parent1" presStyleLbl="alignNode1" presStyleIdx="2" presStyleCnt="3" custScaleX="109178" custScaleY="89922" custLinFactNeighborX="883" custLinFactNeighborY="-17207">
        <dgm:presLayoutVars>
          <dgm:chMax val="1"/>
          <dgm:chPref val="1"/>
          <dgm:bulletEnabled val="1"/>
        </dgm:presLayoutVars>
      </dgm:prSet>
      <dgm:spPr/>
    </dgm:pt>
    <dgm:pt modelId="{B94D21D0-2A8F-4CEE-A05D-23DA38BFDEB1}" type="pres">
      <dgm:prSet presAssocID="{E25CB8D7-2E39-4D62-85A9-BEB48A46DBE6}" presName="Childtext1" presStyleLbl="revTx" presStyleIdx="2" presStyleCnt="3">
        <dgm:presLayoutVars>
          <dgm:chMax val="0"/>
          <dgm:chPref val="0"/>
          <dgm:bulletEnabled/>
        </dgm:presLayoutVars>
      </dgm:prSet>
      <dgm:spPr/>
    </dgm:pt>
    <dgm:pt modelId="{45DC5BF2-7EA5-421C-9F58-176ED56B0D8F}" type="pres">
      <dgm:prSet presAssocID="{E25CB8D7-2E39-4D62-85A9-BEB48A46DBE6}" presName="ConnectLine" presStyleLbl="sibTrans1D1" presStyleIdx="2" presStyleCnt="3"/>
      <dgm:spPr>
        <a:noFill/>
        <a:ln w="12700" cap="rnd" cmpd="sng" algn="ctr">
          <a:solidFill>
            <a:schemeClr val="accent1">
              <a:hueOff val="0"/>
              <a:satOff val="0"/>
              <a:lumOff val="0"/>
              <a:alphaOff val="0"/>
            </a:schemeClr>
          </a:solidFill>
          <a:prstDash val="dash"/>
        </a:ln>
        <a:effectLst/>
      </dgm:spPr>
    </dgm:pt>
    <dgm:pt modelId="{C8B05CFD-58BC-4D28-A026-D2CDA45CA1B7}" type="pres">
      <dgm:prSet presAssocID="{E25CB8D7-2E39-4D62-85A9-BEB48A46DBE6}" presName="ConnectLineEnd" presStyleLbl="node1" presStyleIdx="2" presStyleCnt="3"/>
      <dgm:spPr/>
    </dgm:pt>
    <dgm:pt modelId="{0CC7D028-53D6-4C76-900C-964A0062F777}" type="pres">
      <dgm:prSet presAssocID="{E25CB8D7-2E39-4D62-85A9-BEB48A46DBE6}" presName="EmptyPane" presStyleCnt="0"/>
      <dgm:spPr/>
    </dgm:pt>
  </dgm:ptLst>
  <dgm:cxnLst>
    <dgm:cxn modelId="{76C2B31A-D28D-4419-9C6D-6AF2C31AACB5}" srcId="{E1C50BCF-4341-4FE3-909A-A05E62610686}" destId="{022A9CC9-DE66-45F5-BC7C-F82FCC7EA29A}" srcOrd="0" destOrd="0" parTransId="{226D4D88-ED77-4EAA-AB66-FF7829EF4692}" sibTransId="{6B616B54-4F7E-4C19-AB07-CF929DE0226E}"/>
    <dgm:cxn modelId="{CE2B4C2A-B7E5-48D1-A210-0448E634A636}" type="presOf" srcId="{022A9CC9-DE66-45F5-BC7C-F82FCC7EA29A}" destId="{ECC76F64-70E8-4C84-B855-77BE880B7902}" srcOrd="0" destOrd="0" presId="urn:microsoft.com/office/officeart/2016/7/layout/HexagonTimeline"/>
    <dgm:cxn modelId="{5B89CE32-1571-43FE-ADC1-56FE9C70269D}" type="presOf" srcId="{01B965F8-E325-43B3-80B3-B9D1E0388BA4}" destId="{5DCCE6F8-4341-4646-A084-F3DC31275922}" srcOrd="0" destOrd="0" presId="urn:microsoft.com/office/officeart/2016/7/layout/HexagonTimeline"/>
    <dgm:cxn modelId="{B8A81A40-BC59-4555-B575-E297D963A15D}" type="presOf" srcId="{D456CB0D-7FD2-4EF8-BAE5-7BB68CBD569C}" destId="{D71B0C25-D16A-4FA5-B934-11CB1F2F3DC3}" srcOrd="0" destOrd="0" presId="urn:microsoft.com/office/officeart/2016/7/layout/HexagonTimeline"/>
    <dgm:cxn modelId="{F4C8ED5B-F2B8-499C-B1A5-085EC230F845}" srcId="{05317A65-8390-4E3C-8A24-9C1005BCEABA}" destId="{E25CB8D7-2E39-4D62-85A9-BEB48A46DBE6}" srcOrd="2" destOrd="0" parTransId="{864BA4B8-618E-4E49-A6C4-E31689422AD4}" sibTransId="{6EF84E7B-CD53-49F5-9901-898CB2DB0284}"/>
    <dgm:cxn modelId="{165A9352-1B0F-47E8-88A9-D548BB479351}" type="presOf" srcId="{FEA0EDC1-022C-43AF-809A-43A91E8CBF17}" destId="{B94D21D0-2A8F-4CEE-A05D-23DA38BFDEB1}" srcOrd="0" destOrd="0" presId="urn:microsoft.com/office/officeart/2016/7/layout/HexagonTimeline"/>
    <dgm:cxn modelId="{51E16887-90AA-43B1-A622-B2F7807B3CE3}" type="presOf" srcId="{05317A65-8390-4E3C-8A24-9C1005BCEABA}" destId="{C8F25F9E-6B1C-40BE-81D8-31B97CE64E36}" srcOrd="0" destOrd="0" presId="urn:microsoft.com/office/officeart/2016/7/layout/HexagonTimeline"/>
    <dgm:cxn modelId="{AE30458B-DAD5-4515-A0A8-7AF405483E95}" srcId="{05317A65-8390-4E3C-8A24-9C1005BCEABA}" destId="{01B965F8-E325-43B3-80B3-B9D1E0388BA4}" srcOrd="0" destOrd="0" parTransId="{54BC3EB5-4779-4295-B263-A5EE4BC01C72}" sibTransId="{D9FB109A-2592-4A30-94DA-80D89CA21E17}"/>
    <dgm:cxn modelId="{3CE090A0-12C1-4496-AFA5-7B8A87A738BD}" srcId="{E25CB8D7-2E39-4D62-85A9-BEB48A46DBE6}" destId="{FEA0EDC1-022C-43AF-809A-43A91E8CBF17}" srcOrd="0" destOrd="0" parTransId="{559973B4-D0F4-4A49-A038-9D777A950745}" sibTransId="{07076A80-BF1A-4A31-9612-2DC93C15CE8D}"/>
    <dgm:cxn modelId="{D2DB33BF-C21E-482A-8D25-2B5A0606CD9E}" type="presOf" srcId="{E25CB8D7-2E39-4D62-85A9-BEB48A46DBE6}" destId="{D7CFD748-515A-4C82-ABED-134EC9682E75}" srcOrd="0" destOrd="0" presId="urn:microsoft.com/office/officeart/2016/7/layout/HexagonTimeline"/>
    <dgm:cxn modelId="{DCC756BF-8846-411D-A43A-9DCD497855F5}" srcId="{01B965F8-E325-43B3-80B3-B9D1E0388BA4}" destId="{D456CB0D-7FD2-4EF8-BAE5-7BB68CBD569C}" srcOrd="0" destOrd="0" parTransId="{2CA6D229-346F-4A50-9D72-6871FD9014D2}" sibTransId="{89661896-A979-48DD-8B17-88222238DBD0}"/>
    <dgm:cxn modelId="{C746E1DB-6C1C-4011-8F33-80397E2199E4}" srcId="{05317A65-8390-4E3C-8A24-9C1005BCEABA}" destId="{E1C50BCF-4341-4FE3-909A-A05E62610686}" srcOrd="1" destOrd="0" parTransId="{37287D1C-9A77-4D5F-9D2B-78D65EC7BE06}" sibTransId="{DA290AD4-4CCE-4E29-8FD8-F344753A610C}"/>
    <dgm:cxn modelId="{DFE613E4-EF32-4AE9-B879-74FE3C2A78F9}" type="presOf" srcId="{E1C50BCF-4341-4FE3-909A-A05E62610686}" destId="{A8DED61D-A7B6-4CBE-9F37-0CC6544904EA}" srcOrd="0" destOrd="0" presId="urn:microsoft.com/office/officeart/2016/7/layout/HexagonTimeline"/>
    <dgm:cxn modelId="{D88FE23C-2633-4C19-9881-4F690D92EE67}" type="presParOf" srcId="{C8F25F9E-6B1C-40BE-81D8-31B97CE64E36}" destId="{4F58C91C-FB1A-447A-97CF-21B61CB6E1BD}" srcOrd="0" destOrd="0" presId="urn:microsoft.com/office/officeart/2016/7/layout/HexagonTimeline"/>
    <dgm:cxn modelId="{F0C2A06F-D4AF-4D16-8CE9-B002C133DE8D}" type="presParOf" srcId="{4F58C91C-FB1A-447A-97CF-21B61CB6E1BD}" destId="{5DCCE6F8-4341-4646-A084-F3DC31275922}" srcOrd="0" destOrd="0" presId="urn:microsoft.com/office/officeart/2016/7/layout/HexagonTimeline"/>
    <dgm:cxn modelId="{21CC5E01-6960-4BA8-81DD-DEF2104B3B86}" type="presParOf" srcId="{4F58C91C-FB1A-447A-97CF-21B61CB6E1BD}" destId="{D71B0C25-D16A-4FA5-B934-11CB1F2F3DC3}" srcOrd="1" destOrd="0" presId="urn:microsoft.com/office/officeart/2016/7/layout/HexagonTimeline"/>
    <dgm:cxn modelId="{C855D545-2C4C-48C0-88E5-D5BC9B2C5162}" type="presParOf" srcId="{4F58C91C-FB1A-447A-97CF-21B61CB6E1BD}" destId="{0F192616-A69A-44BA-A0BB-1FEC56024EF1}" srcOrd="2" destOrd="0" presId="urn:microsoft.com/office/officeart/2016/7/layout/HexagonTimeline"/>
    <dgm:cxn modelId="{19AEC4CB-9C25-4B7D-B74F-D9E6434C6B84}" type="presParOf" srcId="{4F58C91C-FB1A-447A-97CF-21B61CB6E1BD}" destId="{C72818FE-5426-47CF-8217-593D962B2816}" srcOrd="3" destOrd="0" presId="urn:microsoft.com/office/officeart/2016/7/layout/HexagonTimeline"/>
    <dgm:cxn modelId="{BC99F1E9-ACE9-41FD-AC37-147FCE821B3C}" type="presParOf" srcId="{4F58C91C-FB1A-447A-97CF-21B61CB6E1BD}" destId="{7E84F1D4-186F-49B7-9436-D8EEB352F101}" srcOrd="4" destOrd="0" presId="urn:microsoft.com/office/officeart/2016/7/layout/HexagonTimeline"/>
    <dgm:cxn modelId="{6CA43468-05BD-4B1B-ADC8-18D8026EC811}" type="presParOf" srcId="{C8F25F9E-6B1C-40BE-81D8-31B97CE64E36}" destId="{CDDFF639-A5A5-4B69-9D4B-7FE3C8F95615}" srcOrd="1" destOrd="0" presId="urn:microsoft.com/office/officeart/2016/7/layout/HexagonTimeline"/>
    <dgm:cxn modelId="{97D89984-8F19-45F9-AFF2-5CD113FED1CC}" type="presParOf" srcId="{C8F25F9E-6B1C-40BE-81D8-31B97CE64E36}" destId="{B28B0E8D-AACC-404C-AA43-CAFE6067C63B}" srcOrd="2" destOrd="0" presId="urn:microsoft.com/office/officeart/2016/7/layout/HexagonTimeline"/>
    <dgm:cxn modelId="{BECD33F4-F30F-4706-95F0-68C465EE7063}" type="presParOf" srcId="{B28B0E8D-AACC-404C-AA43-CAFE6067C63B}" destId="{A8DED61D-A7B6-4CBE-9F37-0CC6544904EA}" srcOrd="0" destOrd="0" presId="urn:microsoft.com/office/officeart/2016/7/layout/HexagonTimeline"/>
    <dgm:cxn modelId="{0511A70A-0325-4C3A-9399-832087767E2B}" type="presParOf" srcId="{B28B0E8D-AACC-404C-AA43-CAFE6067C63B}" destId="{ECC76F64-70E8-4C84-B855-77BE880B7902}" srcOrd="1" destOrd="0" presId="urn:microsoft.com/office/officeart/2016/7/layout/HexagonTimeline"/>
    <dgm:cxn modelId="{90A6FF04-E441-47A5-AB9B-50A8483BB17D}" type="presParOf" srcId="{B28B0E8D-AACC-404C-AA43-CAFE6067C63B}" destId="{AA59C428-BF0D-418D-979F-D049ABDECB1E}" srcOrd="2" destOrd="0" presId="urn:microsoft.com/office/officeart/2016/7/layout/HexagonTimeline"/>
    <dgm:cxn modelId="{068038BC-686F-494E-948D-7185A6CC3E52}" type="presParOf" srcId="{B28B0E8D-AACC-404C-AA43-CAFE6067C63B}" destId="{B012B43E-9763-4723-8C6E-70C089A54634}" srcOrd="3" destOrd="0" presId="urn:microsoft.com/office/officeart/2016/7/layout/HexagonTimeline"/>
    <dgm:cxn modelId="{55C6B5D2-2DD3-4A6D-B05C-57983E462399}" type="presParOf" srcId="{B28B0E8D-AACC-404C-AA43-CAFE6067C63B}" destId="{E32FA19F-7E13-42FD-A05C-C88BF6CF10B7}" srcOrd="4" destOrd="0" presId="urn:microsoft.com/office/officeart/2016/7/layout/HexagonTimeline"/>
    <dgm:cxn modelId="{6C723158-AF8A-43F3-8D32-D4C461EBCD30}" type="presParOf" srcId="{C8F25F9E-6B1C-40BE-81D8-31B97CE64E36}" destId="{3980426A-4B2A-4916-BA8E-2A46A1935B3A}" srcOrd="3" destOrd="0" presId="urn:microsoft.com/office/officeart/2016/7/layout/HexagonTimeline"/>
    <dgm:cxn modelId="{D043AEC3-A601-49F4-B095-34EE667D9367}" type="presParOf" srcId="{C8F25F9E-6B1C-40BE-81D8-31B97CE64E36}" destId="{71AC6B0B-6C83-4151-BEC5-501A956E93A4}" srcOrd="4" destOrd="0" presId="urn:microsoft.com/office/officeart/2016/7/layout/HexagonTimeline"/>
    <dgm:cxn modelId="{6EACA22A-4300-4EAB-9864-10E33DE0FA45}" type="presParOf" srcId="{71AC6B0B-6C83-4151-BEC5-501A956E93A4}" destId="{D7CFD748-515A-4C82-ABED-134EC9682E75}" srcOrd="0" destOrd="0" presId="urn:microsoft.com/office/officeart/2016/7/layout/HexagonTimeline"/>
    <dgm:cxn modelId="{FB00FDD9-1686-4300-A512-09C689087A8B}" type="presParOf" srcId="{71AC6B0B-6C83-4151-BEC5-501A956E93A4}" destId="{B94D21D0-2A8F-4CEE-A05D-23DA38BFDEB1}" srcOrd="1" destOrd="0" presId="urn:microsoft.com/office/officeart/2016/7/layout/HexagonTimeline"/>
    <dgm:cxn modelId="{3622ADB9-4F2F-4A2E-9CD8-8EDEB5B3545F}" type="presParOf" srcId="{71AC6B0B-6C83-4151-BEC5-501A956E93A4}" destId="{45DC5BF2-7EA5-421C-9F58-176ED56B0D8F}" srcOrd="2" destOrd="0" presId="urn:microsoft.com/office/officeart/2016/7/layout/HexagonTimeline"/>
    <dgm:cxn modelId="{8A19B20A-8245-4E67-BA7D-47F784F01DFD}" type="presParOf" srcId="{71AC6B0B-6C83-4151-BEC5-501A956E93A4}" destId="{C8B05CFD-58BC-4D28-A026-D2CDA45CA1B7}" srcOrd="3" destOrd="0" presId="urn:microsoft.com/office/officeart/2016/7/layout/HexagonTimeline"/>
    <dgm:cxn modelId="{A6B320BD-E957-45D9-8D8E-88C392494498}" type="presParOf" srcId="{71AC6B0B-6C83-4151-BEC5-501A956E93A4}" destId="{0CC7D028-53D6-4C76-900C-964A0062F777}"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CE6F8-4341-4646-A084-F3DC31275922}">
      <dsp:nvSpPr>
        <dsp:cNvPr id="0" name=""/>
        <dsp:cNvSpPr/>
      </dsp:nvSpPr>
      <dsp:spPr>
        <a:xfrm>
          <a:off x="656458" y="1873347"/>
          <a:ext cx="2561469" cy="594210"/>
        </a:xfrm>
        <a:prstGeom prst="homePlate">
          <a:avLst>
            <a:gd name="adj" fmla="val 4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800100">
            <a:lnSpc>
              <a:spcPct val="90000"/>
            </a:lnSpc>
            <a:spcBef>
              <a:spcPct val="0"/>
            </a:spcBef>
            <a:spcAft>
              <a:spcPct val="35000"/>
            </a:spcAft>
            <a:buNone/>
          </a:pPr>
          <a:r>
            <a:rPr lang="en-US" sz="1800" b="1" kern="1200" dirty="0"/>
            <a:t>Hire Local Familiar Talent</a:t>
          </a:r>
        </a:p>
      </dsp:txBody>
      <dsp:txXfrm>
        <a:off x="656458" y="1873347"/>
        <a:ext cx="2442627" cy="594210"/>
      </dsp:txXfrm>
    </dsp:sp>
    <dsp:sp modelId="{D71B0C25-D16A-4FA5-B934-11CB1F2F3DC3}">
      <dsp:nvSpPr>
        <dsp:cNvPr id="0" name=""/>
        <dsp:cNvSpPr/>
      </dsp:nvSpPr>
      <dsp:spPr>
        <a:xfrm>
          <a:off x="158394" y="-149273"/>
          <a:ext cx="3557596" cy="1584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anchor="b" anchorCtr="1">
          <a:noAutofit/>
        </a:bodyPr>
        <a:lstStyle/>
        <a:p>
          <a:pPr marL="0" lvl="0" indent="0" algn="l" defTabSz="666750">
            <a:lnSpc>
              <a:spcPct val="90000"/>
            </a:lnSpc>
            <a:spcBef>
              <a:spcPct val="0"/>
            </a:spcBef>
            <a:spcAft>
              <a:spcPct val="35000"/>
            </a:spcAft>
            <a:buNone/>
          </a:pPr>
          <a:r>
            <a:rPr lang="en-US" sz="1500" kern="1200" dirty="0"/>
            <a:t>Managers and locals are already accustomed to local norms, language, and attitudes of the region. This is beneficial to the implantation and growth of Fish to Go.</a:t>
          </a:r>
          <a:endParaRPr lang="en-US" sz="1500" kern="1200" dirty="0">
            <a:latin typeface="+mj-lt"/>
          </a:endParaRPr>
        </a:p>
      </dsp:txBody>
      <dsp:txXfrm>
        <a:off x="158394" y="-149273"/>
        <a:ext cx="3557596" cy="1584561"/>
      </dsp:txXfrm>
    </dsp:sp>
    <dsp:sp modelId="{CDDFF639-A5A5-4B69-9D4B-7FE3C8F95615}">
      <dsp:nvSpPr>
        <dsp:cNvPr id="0" name=""/>
        <dsp:cNvSpPr/>
      </dsp:nvSpPr>
      <dsp:spPr>
        <a:xfrm rot="28743">
          <a:off x="3217912" y="2174035"/>
          <a:ext cx="857088" cy="0"/>
        </a:xfrm>
        <a:custGeom>
          <a:avLst/>
          <a:gdLst/>
          <a:ahLst/>
          <a:cxnLst/>
          <a:rect l="0" t="0" r="0" b="0"/>
          <a:pathLst>
            <a:path>
              <a:moveTo>
                <a:pt x="0" y="0"/>
              </a:moveTo>
              <a:lnTo>
                <a:pt x="857088" y="0"/>
              </a:lnTo>
            </a:path>
          </a:pathLst>
        </a:custGeom>
        <a:no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192616-A69A-44BA-A0BB-1FEC56024EF1}">
      <dsp:nvSpPr>
        <dsp:cNvPr id="0" name=""/>
        <dsp:cNvSpPr/>
      </dsp:nvSpPr>
      <dsp:spPr>
        <a:xfrm>
          <a:off x="1937192" y="1428691"/>
          <a:ext cx="0" cy="495175"/>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72818FE-5426-47CF-8217-593D962B2816}">
      <dsp:nvSpPr>
        <dsp:cNvPr id="0" name=""/>
        <dsp:cNvSpPr/>
      </dsp:nvSpPr>
      <dsp:spPr>
        <a:xfrm>
          <a:off x="1898745" y="1357212"/>
          <a:ext cx="76893" cy="9903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DED61D-A7B6-4CBE-9F37-0CC6544904EA}">
      <dsp:nvSpPr>
        <dsp:cNvPr id="0" name=""/>
        <dsp:cNvSpPr/>
      </dsp:nvSpPr>
      <dsp:spPr>
        <a:xfrm>
          <a:off x="4074985" y="1859782"/>
          <a:ext cx="2716420" cy="635672"/>
        </a:xfrm>
        <a:prstGeom prst="hexagon">
          <a:avLst>
            <a:gd name="adj" fmla="val 40000"/>
            <a:gd name="vf" fmla="val 11547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b="1" kern="1200" dirty="0"/>
            <a:t>Boost The Local Economy</a:t>
          </a:r>
        </a:p>
      </dsp:txBody>
      <dsp:txXfrm>
        <a:off x="4386110" y="1932589"/>
        <a:ext cx="2094170" cy="490058"/>
      </dsp:txXfrm>
    </dsp:sp>
    <dsp:sp modelId="{ECC76F64-70E8-4C84-B855-77BE880B7902}">
      <dsp:nvSpPr>
        <dsp:cNvPr id="0" name=""/>
        <dsp:cNvSpPr/>
      </dsp:nvSpPr>
      <dsp:spPr>
        <a:xfrm>
          <a:off x="3546792" y="2857501"/>
          <a:ext cx="3772806" cy="1695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anchor="t" anchorCtr="1">
          <a:noAutofit/>
        </a:bodyPr>
        <a:lstStyle/>
        <a:p>
          <a:pPr marL="0" lvl="0" indent="0" algn="ctr" defTabSz="666750">
            <a:lnSpc>
              <a:spcPct val="90000"/>
            </a:lnSpc>
            <a:spcBef>
              <a:spcPct val="0"/>
            </a:spcBef>
            <a:spcAft>
              <a:spcPct val="35000"/>
            </a:spcAft>
            <a:buNone/>
          </a:pPr>
          <a:r>
            <a:rPr lang="en-US" sz="1500" kern="1200" dirty="0"/>
            <a:t>Managers and other employees are already familiar with cultural norms can now earn a competitive salary that helps boost the local economy we all love, learn, live and play in. This will help better serve the surrounding areas and boost local business while better servicing the community we all know and love. </a:t>
          </a:r>
        </a:p>
      </dsp:txBody>
      <dsp:txXfrm>
        <a:off x="3546792" y="2857501"/>
        <a:ext cx="3772806" cy="1695126"/>
      </dsp:txXfrm>
    </dsp:sp>
    <dsp:sp modelId="{3980426A-4B2A-4916-BA8E-2A46A1935B3A}">
      <dsp:nvSpPr>
        <dsp:cNvPr id="0" name=""/>
        <dsp:cNvSpPr/>
      </dsp:nvSpPr>
      <dsp:spPr>
        <a:xfrm rot="21569845">
          <a:off x="6791382" y="2172341"/>
          <a:ext cx="1203357" cy="0"/>
        </a:xfrm>
        <a:custGeom>
          <a:avLst/>
          <a:gdLst/>
          <a:ahLst/>
          <a:cxnLst/>
          <a:rect l="0" t="0" r="0" b="0"/>
          <a:pathLst>
            <a:path>
              <a:moveTo>
                <a:pt x="0" y="0"/>
              </a:moveTo>
              <a:lnTo>
                <a:pt x="1203357" y="0"/>
              </a:lnTo>
            </a:path>
          </a:pathLst>
        </a:custGeom>
        <a:no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59C428-BF0D-418D-979F-D049ABDECB1E}">
      <dsp:nvSpPr>
        <dsp:cNvPr id="0" name=""/>
        <dsp:cNvSpPr/>
      </dsp:nvSpPr>
      <dsp:spPr>
        <a:xfrm>
          <a:off x="5433195" y="2406928"/>
          <a:ext cx="0" cy="52972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012B43E-9763-4723-8C6E-70C089A54634}">
      <dsp:nvSpPr>
        <dsp:cNvPr id="0" name=""/>
        <dsp:cNvSpPr/>
      </dsp:nvSpPr>
      <dsp:spPr>
        <a:xfrm>
          <a:off x="5392422" y="2888369"/>
          <a:ext cx="81544" cy="10594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CFD748-515A-4C82-ABED-134EC9682E75}">
      <dsp:nvSpPr>
        <dsp:cNvPr id="0" name=""/>
        <dsp:cNvSpPr/>
      </dsp:nvSpPr>
      <dsp:spPr>
        <a:xfrm rot="10800000">
          <a:off x="7994716" y="1924679"/>
          <a:ext cx="3267773" cy="484768"/>
        </a:xfrm>
        <a:prstGeom prst="homePlate">
          <a:avLst>
            <a:gd name="adj" fmla="val 4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b="1" i="0" kern="1200" dirty="0"/>
            <a:t>Company’s Growth and Development</a:t>
          </a:r>
          <a:endParaRPr lang="en-US" sz="1600" b="1" kern="1200" dirty="0"/>
        </a:p>
      </dsp:txBody>
      <dsp:txXfrm rot="10800000">
        <a:off x="8091670" y="1924679"/>
        <a:ext cx="3170819" cy="484768"/>
      </dsp:txXfrm>
    </dsp:sp>
    <dsp:sp modelId="{B94D21D0-2A8F-4CEE-A05D-23DA38BFDEB1}">
      <dsp:nvSpPr>
        <dsp:cNvPr id="0" name=""/>
        <dsp:cNvSpPr/>
      </dsp:nvSpPr>
      <dsp:spPr>
        <a:xfrm>
          <a:off x="7359316" y="-6739"/>
          <a:ext cx="4538574" cy="129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anchor="b" anchorCtr="1">
          <a:noAutofit/>
        </a:bodyPr>
        <a:lstStyle/>
        <a:p>
          <a:pPr marL="0" lvl="0" indent="0" algn="ctr" defTabSz="666750">
            <a:lnSpc>
              <a:spcPct val="90000"/>
            </a:lnSpc>
            <a:spcBef>
              <a:spcPct val="0"/>
            </a:spcBef>
            <a:spcAft>
              <a:spcPct val="35000"/>
            </a:spcAft>
            <a:buNone/>
          </a:pPr>
          <a:r>
            <a:rPr lang="en-US" sz="1500" b="0" i="0" kern="1200" dirty="0"/>
            <a:t>These local individuals know more about the local customs and traditions and most importantly the legal requirements/permits that might be necessary to operate the business</a:t>
          </a:r>
          <a:endParaRPr lang="en-US" sz="1500" kern="1200" dirty="0"/>
        </a:p>
      </dsp:txBody>
      <dsp:txXfrm>
        <a:off x="7359316" y="-6739"/>
        <a:ext cx="4538574" cy="1292714"/>
      </dsp:txXfrm>
    </dsp:sp>
    <dsp:sp modelId="{45DC5BF2-7EA5-421C-9F58-176ED56B0D8F}">
      <dsp:nvSpPr>
        <dsp:cNvPr id="0" name=""/>
        <dsp:cNvSpPr/>
      </dsp:nvSpPr>
      <dsp:spPr>
        <a:xfrm>
          <a:off x="9628603" y="1470903"/>
          <a:ext cx="0" cy="403973"/>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8B05CFD-58BC-4D28-A026-D2CDA45CA1B7}">
      <dsp:nvSpPr>
        <dsp:cNvPr id="0" name=""/>
        <dsp:cNvSpPr/>
      </dsp:nvSpPr>
      <dsp:spPr>
        <a:xfrm>
          <a:off x="9579555" y="1362943"/>
          <a:ext cx="98096" cy="80794"/>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12/4/2020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9133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12/4/2020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65116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12/4/2020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1938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4599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0717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58143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7817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12/4/2020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28855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12/4/2020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1914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73977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12/4/2020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3680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12/4/2020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97890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content.next.westlaw.com/" TargetMode="External"/><Relationship Id="rId3" Type="http://schemas.openxmlformats.org/officeDocument/2006/relationships/image" Target="../media/image2.png"/><Relationship Id="rId7" Type="http://schemas.openxmlformats.org/officeDocument/2006/relationships/hyperlink" Target="http://www.expatica.com/uk" TargetMode="External"/><Relationship Id="rId2" Type="http://schemas.openxmlformats.org/officeDocument/2006/relationships/slideLayout" Target="../slideLayouts/slideLayout8.xml"/><Relationship Id="rId1" Type="http://schemas.openxmlformats.org/officeDocument/2006/relationships/themeOverride" Target="../theme/themeOverride3.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hyperlink" Target="https://content.next.westlaw.com/" TargetMode="External"/><Relationship Id="rId3" Type="http://schemas.openxmlformats.org/officeDocument/2006/relationships/image" Target="../media/image4.png"/><Relationship Id="rId7" Type="http://schemas.openxmlformats.org/officeDocument/2006/relationships/hyperlink" Target="http://www.expatica.com/uk" TargetMode="External"/><Relationship Id="rId2" Type="http://schemas.openxmlformats.org/officeDocument/2006/relationships/slideLayout" Target="../slideLayouts/slideLayout8.xml"/><Relationship Id="rId1" Type="http://schemas.openxmlformats.org/officeDocument/2006/relationships/themeOverride" Target="../theme/themeOverride4.xml"/><Relationship Id="rId6" Type="http://schemas.microsoft.com/office/2007/relationships/hdphoto" Target="../media/hdphoto4.wdp"/><Relationship Id="rId5" Type="http://schemas.openxmlformats.org/officeDocument/2006/relationships/image" Target="../media/image5.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386191B5-2583-4B3E-B008-3E5A37614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95C4DB5-1B45-490F-A51B-23C9B9A43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63C20DDE-67DF-47CA-B658-875EA5D81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72B4ED93-D6A4-4A1D-9CA7-A0549AB6D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46FD3043-02B3-4F91-A2CB-FF01D76F3FD5}"/>
              </a:ext>
            </a:extLst>
          </p:cNvPr>
          <p:cNvPicPr>
            <a:picLocks noChangeAspect="1"/>
          </p:cNvPicPr>
          <p:nvPr/>
        </p:nvPicPr>
        <p:blipFill rotWithShape="1">
          <a:blip r:embed="rId3"/>
          <a:srcRect l="3304" r="10602" b="-1"/>
          <a:stretch/>
        </p:blipFill>
        <p:spPr>
          <a:xfrm>
            <a:off x="446534" y="604757"/>
            <a:ext cx="7498616" cy="5796043"/>
          </a:xfrm>
          <a:prstGeom prst="rect">
            <a:avLst/>
          </a:prstGeom>
        </p:spPr>
      </p:pic>
      <p:sp>
        <p:nvSpPr>
          <p:cNvPr id="58" name="Rectangle 57">
            <a:extLst>
              <a:ext uri="{FF2B5EF4-FFF2-40B4-BE49-F238E27FC236}">
                <a16:creationId xmlns:a16="http://schemas.microsoft.com/office/drawing/2014/main" id="{A9C7CFDB-8577-4539-8795-F8B34A30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601200"/>
            <a:ext cx="3703320"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1FC5398-C628-478A-822A-BE6CBC51559B}"/>
              </a:ext>
            </a:extLst>
          </p:cNvPr>
          <p:cNvSpPr>
            <a:spLocks noGrp="1"/>
          </p:cNvSpPr>
          <p:nvPr>
            <p:ph type="ctrTitle"/>
          </p:nvPr>
        </p:nvSpPr>
        <p:spPr>
          <a:xfrm>
            <a:off x="8296275" y="1419225"/>
            <a:ext cx="3081576" cy="2085869"/>
          </a:xfrm>
        </p:spPr>
        <p:txBody>
          <a:bodyPr>
            <a:normAutofit/>
          </a:bodyPr>
          <a:lstStyle/>
          <a:p>
            <a:r>
              <a:rPr lang="en-US" sz="3200" dirty="0">
                <a:solidFill>
                  <a:schemeClr val="tx1"/>
                </a:solidFill>
              </a:rPr>
              <a:t>Fish </a:t>
            </a:r>
            <a:r>
              <a:rPr lang="en-US" sz="3200" dirty="0">
                <a:solidFill>
                  <a:schemeClr val="accent1">
                    <a:lumMod val="75000"/>
                  </a:schemeClr>
                </a:solidFill>
              </a:rPr>
              <a:t>To</a:t>
            </a:r>
            <a:r>
              <a:rPr lang="en-US" sz="3200" dirty="0">
                <a:solidFill>
                  <a:schemeClr val="tx1"/>
                </a:solidFill>
              </a:rPr>
              <a:t> GO </a:t>
            </a:r>
            <a:r>
              <a:rPr lang="en-US" sz="2000" dirty="0" err="1">
                <a:solidFill>
                  <a:schemeClr val="accent1">
                    <a:lumMod val="75000"/>
                  </a:schemeClr>
                </a:solidFill>
              </a:rPr>
              <a:t>U.k</a:t>
            </a:r>
            <a:r>
              <a:rPr lang="en-US" sz="2000" dirty="0">
                <a:solidFill>
                  <a:schemeClr val="accent1">
                    <a:lumMod val="75000"/>
                  </a:schemeClr>
                </a:solidFill>
              </a:rPr>
              <a:t>/</a:t>
            </a:r>
            <a:r>
              <a:rPr lang="en-US" sz="2000" dirty="0">
                <a:solidFill>
                  <a:schemeClr val="tx1"/>
                </a:solidFill>
              </a:rPr>
              <a:t>Mexico</a:t>
            </a:r>
            <a:r>
              <a:rPr lang="en-US" sz="2000" dirty="0">
                <a:solidFill>
                  <a:schemeClr val="accent1">
                    <a:lumMod val="75000"/>
                  </a:schemeClr>
                </a:solidFill>
              </a:rPr>
              <a:t> </a:t>
            </a:r>
          </a:p>
        </p:txBody>
      </p:sp>
      <p:sp>
        <p:nvSpPr>
          <p:cNvPr id="3" name="Subtitle 2">
            <a:extLst>
              <a:ext uri="{FF2B5EF4-FFF2-40B4-BE49-F238E27FC236}">
                <a16:creationId xmlns:a16="http://schemas.microsoft.com/office/drawing/2014/main" id="{07730D41-D3A4-4CFC-91DC-62E6A5AE503B}"/>
              </a:ext>
            </a:extLst>
          </p:cNvPr>
          <p:cNvSpPr>
            <a:spLocks noGrp="1"/>
          </p:cNvSpPr>
          <p:nvPr>
            <p:ph type="subTitle" idx="1"/>
          </p:nvPr>
        </p:nvSpPr>
        <p:spPr>
          <a:xfrm>
            <a:off x="9753600" y="5579166"/>
            <a:ext cx="1991866" cy="860402"/>
          </a:xfrm>
        </p:spPr>
        <p:txBody>
          <a:bodyPr>
            <a:normAutofit fontScale="62500" lnSpcReduction="20000"/>
          </a:bodyPr>
          <a:lstStyle/>
          <a:p>
            <a:pPr>
              <a:lnSpc>
                <a:spcPct val="160000"/>
              </a:lnSpc>
            </a:pPr>
            <a:r>
              <a:rPr lang="en-US" sz="2000" b="1" dirty="0">
                <a:solidFill>
                  <a:schemeClr val="tx1">
                    <a:alpha val="75000"/>
                  </a:schemeClr>
                </a:solidFill>
                <a:latin typeface="Bell MT" panose="02020503060305020303" pitchFamily="18" charset="0"/>
              </a:rPr>
              <a:t>Jamel Purnell</a:t>
            </a:r>
          </a:p>
          <a:p>
            <a:pPr>
              <a:lnSpc>
                <a:spcPct val="160000"/>
              </a:lnSpc>
            </a:pPr>
            <a:r>
              <a:rPr lang="en-US" sz="2000" b="1" dirty="0">
                <a:solidFill>
                  <a:schemeClr val="tx1">
                    <a:alpha val="75000"/>
                  </a:schemeClr>
                </a:solidFill>
                <a:latin typeface="Bell MT" panose="02020503060305020303" pitchFamily="18" charset="0"/>
              </a:rPr>
              <a:t>Professor Buckler</a:t>
            </a:r>
          </a:p>
          <a:p>
            <a:endParaRPr lang="en-US" b="1" dirty="0">
              <a:solidFill>
                <a:schemeClr val="tx1">
                  <a:alpha val="75000"/>
                </a:schemeClr>
              </a:solidFill>
              <a:latin typeface="Arial Narrow" panose="020B0606020202030204" pitchFamily="34" charset="0"/>
            </a:endParaRPr>
          </a:p>
        </p:txBody>
      </p:sp>
    </p:spTree>
    <p:extLst>
      <p:ext uri="{BB962C8B-B14F-4D97-AF65-F5344CB8AC3E}">
        <p14:creationId xmlns:p14="http://schemas.microsoft.com/office/powerpoint/2010/main" val="674873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581192" y="702156"/>
            <a:ext cx="11029616" cy="1188720"/>
          </a:xfrm>
        </p:spPr>
        <p:txBody>
          <a:bodyPr>
            <a:normAutofit/>
          </a:bodyPr>
          <a:lstStyle/>
          <a:p>
            <a:r>
              <a:rPr lang="en-US" sz="2400" b="1" dirty="0">
                <a:solidFill>
                  <a:srgbClr val="444444"/>
                </a:solidFill>
                <a:effectLst/>
                <a:latin typeface="Helvetica" panose="020B0604020202020204" pitchFamily="34" charset="0"/>
                <a:ea typeface="Times New Roman" panose="02020603050405020304" pitchFamily="18" charset="0"/>
              </a:rPr>
              <a:t>choosing a host-country national staffing strategy</a:t>
            </a:r>
            <a:endParaRPr lang="en-US" sz="2400" b="1" dirty="0">
              <a:solidFill>
                <a:schemeClr val="tx1">
                  <a:lumMod val="85000"/>
                  <a:lumOff val="15000"/>
                </a:schemeClr>
              </a:solidFill>
            </a:endParaRPr>
          </a:p>
        </p:txBody>
      </p:sp>
      <p:graphicFrame>
        <p:nvGraphicFramePr>
          <p:cNvPr id="22" name="Content Placeholder 2" descr="SmartArt timeline">
            <a:extLst>
              <a:ext uri="{FF2B5EF4-FFF2-40B4-BE49-F238E27FC236}">
                <a16:creationId xmlns:a16="http://schemas.microsoft.com/office/drawing/2014/main" id="{6BF0F168-BD28-497A-AC13-24AB8C638291}"/>
              </a:ext>
            </a:extLst>
          </p:cNvPr>
          <p:cNvGraphicFramePr/>
          <p:nvPr>
            <p:extLst>
              <p:ext uri="{D42A27DB-BD31-4B8C-83A1-F6EECF244321}">
                <p14:modId xmlns:p14="http://schemas.microsoft.com/office/powerpoint/2010/main" val="3801687923"/>
              </p:ext>
            </p:extLst>
          </p:nvPr>
        </p:nvGraphicFramePr>
        <p:xfrm>
          <a:off x="212035" y="2160104"/>
          <a:ext cx="11873948" cy="4492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94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581025" y="679750"/>
            <a:ext cx="3218684" cy="738234"/>
          </a:xfrm>
        </p:spPr>
        <p:txBody>
          <a:bodyPr>
            <a:normAutofit fontScale="90000"/>
          </a:bodyPr>
          <a:lstStyle/>
          <a:p>
            <a:r>
              <a:rPr lang="en-US" dirty="0">
                <a:solidFill>
                  <a:schemeClr val="accent1">
                    <a:lumMod val="75000"/>
                  </a:schemeClr>
                </a:solidFill>
              </a:rPr>
              <a:t>Compensation Plan: </a:t>
            </a:r>
            <a:br>
              <a:rPr lang="en-US" dirty="0">
                <a:solidFill>
                  <a:schemeClr val="accent1">
                    <a:lumMod val="75000"/>
                  </a:schemeClr>
                </a:solidFill>
              </a:rPr>
            </a:br>
            <a:r>
              <a:rPr lang="en-US" sz="1800" dirty="0" err="1">
                <a:solidFill>
                  <a:schemeClr val="bg1"/>
                </a:solidFill>
              </a:rPr>
              <a:t>U.k</a:t>
            </a:r>
            <a:r>
              <a:rPr lang="en-US" sz="1800" dirty="0">
                <a:solidFill>
                  <a:schemeClr val="bg1"/>
                </a:solidFill>
              </a:rPr>
              <a:t>/Mexico</a:t>
            </a:r>
          </a:p>
        </p:txBody>
      </p:sp>
      <p:sp>
        <p:nvSpPr>
          <p:cNvPr id="4" name="Text Placeholder 3">
            <a:extLst>
              <a:ext uri="{FF2B5EF4-FFF2-40B4-BE49-F238E27FC236}">
                <a16:creationId xmlns:a16="http://schemas.microsoft.com/office/drawing/2014/main" id="{8600E954-AE4A-44F0-B8E8-45A1FF5AC214}"/>
              </a:ext>
            </a:extLst>
          </p:cNvPr>
          <p:cNvSpPr>
            <a:spLocks noGrp="1"/>
          </p:cNvSpPr>
          <p:nvPr>
            <p:ph type="body" sz="half" idx="2"/>
          </p:nvPr>
        </p:nvSpPr>
        <p:spPr>
          <a:xfrm>
            <a:off x="427795" y="1444490"/>
            <a:ext cx="3758954" cy="5103856"/>
          </a:xfrm>
        </p:spPr>
        <p:txBody>
          <a:bodyPr>
            <a:normAutofit fontScale="55000" lnSpcReduction="20000"/>
          </a:bodyPr>
          <a:lstStyle/>
          <a:p>
            <a:pPr algn="l"/>
            <a:r>
              <a:rPr lang="en-US" sz="2500" b="1" dirty="0"/>
              <a:t>Competitive Pay Earning </a:t>
            </a:r>
          </a:p>
          <a:p>
            <a:pPr algn="l"/>
            <a:r>
              <a:rPr lang="en-US" sz="2200" b="1" i="0" dirty="0">
                <a:solidFill>
                  <a:schemeClr val="bg1"/>
                </a:solidFill>
                <a:effectLst/>
                <a:latin typeface="Bell MT" panose="02020503060305020303" pitchFamily="18" charset="0"/>
              </a:rPr>
              <a:t>Career Path</a:t>
            </a:r>
          </a:p>
          <a:p>
            <a:pPr algn="l"/>
            <a:r>
              <a:rPr lang="en-US" sz="2600" b="1" i="0" dirty="0">
                <a:solidFill>
                  <a:schemeClr val="accent1">
                    <a:lumMod val="75000"/>
                  </a:schemeClr>
                </a:solidFill>
                <a:effectLst/>
                <a:latin typeface="Bell MT" panose="02020503060305020303" pitchFamily="18" charset="0"/>
              </a:rPr>
              <a:t>Team Member</a:t>
            </a:r>
          </a:p>
          <a:p>
            <a:pPr algn="l"/>
            <a:r>
              <a:rPr lang="en-US" sz="2200" b="1" i="0" dirty="0">
                <a:solidFill>
                  <a:schemeClr val="bg1"/>
                </a:solidFill>
                <a:effectLst/>
                <a:latin typeface="Bell MT" panose="02020503060305020303" pitchFamily="18" charset="0"/>
              </a:rPr>
              <a:t>National Minimum Wage</a:t>
            </a:r>
          </a:p>
          <a:p>
            <a:pPr algn="l"/>
            <a:r>
              <a:rPr lang="en-US" sz="2200" b="1" i="0" dirty="0">
                <a:solidFill>
                  <a:schemeClr val="bg1"/>
                </a:solidFill>
                <a:effectLst/>
                <a:latin typeface="Bell MT" panose="02020503060305020303" pitchFamily="18" charset="0"/>
              </a:rPr>
              <a:t>8+ weeks</a:t>
            </a:r>
          </a:p>
          <a:p>
            <a:pPr algn="l"/>
            <a:r>
              <a:rPr lang="en-US" sz="2200" b="1" i="0" dirty="0">
                <a:solidFill>
                  <a:schemeClr val="bg1"/>
                </a:solidFill>
                <a:effectLst/>
                <a:latin typeface="Bell MT" panose="02020503060305020303" pitchFamily="18" charset="0"/>
              </a:rPr>
              <a:t>Pass the appraisal</a:t>
            </a:r>
          </a:p>
          <a:p>
            <a:pPr algn="l"/>
            <a:r>
              <a:rPr lang="en-US" sz="2600" b="1" i="0" dirty="0">
                <a:solidFill>
                  <a:schemeClr val="accent1">
                    <a:lumMod val="75000"/>
                  </a:schemeClr>
                </a:solidFill>
                <a:effectLst/>
                <a:latin typeface="Bell MT" panose="02020503060305020303" pitchFamily="18" charset="0"/>
              </a:rPr>
              <a:t>Manager in Training</a:t>
            </a:r>
            <a:r>
              <a:rPr lang="en-US" sz="2600" b="1" i="0" dirty="0">
                <a:solidFill>
                  <a:schemeClr val="bg1"/>
                </a:solidFill>
                <a:effectLst/>
                <a:latin typeface="Bell MT" panose="02020503060305020303" pitchFamily="18" charset="0"/>
              </a:rPr>
              <a:t> </a:t>
            </a:r>
            <a:r>
              <a:rPr lang="en-US" sz="2200" b="1" i="0" dirty="0">
                <a:solidFill>
                  <a:schemeClr val="bg1"/>
                </a:solidFill>
                <a:effectLst/>
                <a:latin typeface="Bell MT" panose="02020503060305020303" pitchFamily="18" charset="0"/>
              </a:rPr>
              <a:t>Up to £9.00/241 Peso per hour+ Bonus</a:t>
            </a:r>
          </a:p>
          <a:p>
            <a:pPr algn="l"/>
            <a:r>
              <a:rPr lang="en-US" sz="2200" b="1" i="0" dirty="0">
                <a:solidFill>
                  <a:schemeClr val="bg1"/>
                </a:solidFill>
                <a:effectLst/>
                <a:latin typeface="Bell MT" panose="02020503060305020303" pitchFamily="18" charset="0"/>
              </a:rPr>
              <a:t>Pay rate depends on your Previous Appraisal</a:t>
            </a:r>
          </a:p>
          <a:p>
            <a:pPr algn="l"/>
            <a:r>
              <a:rPr lang="en-US" sz="2200" b="1" i="0" dirty="0">
                <a:solidFill>
                  <a:schemeClr val="bg1"/>
                </a:solidFill>
                <a:effectLst/>
                <a:latin typeface="Bell MT" panose="02020503060305020303" pitchFamily="18" charset="0"/>
              </a:rPr>
              <a:t>16+ weeks</a:t>
            </a:r>
          </a:p>
          <a:p>
            <a:pPr algn="l"/>
            <a:r>
              <a:rPr lang="en-US" sz="2200" b="1" i="0" dirty="0">
                <a:solidFill>
                  <a:schemeClr val="bg1"/>
                </a:solidFill>
                <a:effectLst/>
                <a:latin typeface="Bell MT" panose="02020503060305020303" pitchFamily="18" charset="0"/>
              </a:rPr>
              <a:t>Pass the appraisal</a:t>
            </a:r>
          </a:p>
          <a:p>
            <a:pPr algn="l"/>
            <a:r>
              <a:rPr lang="en-US" sz="2600" b="1" i="0" dirty="0">
                <a:solidFill>
                  <a:schemeClr val="accent1">
                    <a:lumMod val="75000"/>
                  </a:schemeClr>
                </a:solidFill>
                <a:effectLst/>
                <a:latin typeface="Bell MT" panose="02020503060305020303" pitchFamily="18" charset="0"/>
              </a:rPr>
              <a:t>Assistant Manager </a:t>
            </a:r>
            <a:r>
              <a:rPr lang="en-US" sz="2200" b="1" i="0" dirty="0">
                <a:solidFill>
                  <a:schemeClr val="bg1"/>
                </a:solidFill>
                <a:effectLst/>
                <a:latin typeface="Bell MT" panose="02020503060305020303" pitchFamily="18" charset="0"/>
              </a:rPr>
              <a:t>- £13.00/348 peso per hour + Bonus</a:t>
            </a:r>
          </a:p>
          <a:p>
            <a:pPr algn="l"/>
            <a:r>
              <a:rPr lang="en-US" sz="2200" b="1" i="0" dirty="0">
                <a:solidFill>
                  <a:schemeClr val="bg1"/>
                </a:solidFill>
                <a:effectLst/>
                <a:latin typeface="Bell MT" panose="02020503060305020303" pitchFamily="18" charset="0"/>
              </a:rPr>
              <a:t>Pass the appraisal</a:t>
            </a:r>
          </a:p>
          <a:p>
            <a:pPr algn="l"/>
            <a:r>
              <a:rPr lang="en-US" sz="2600" b="1" i="0" dirty="0">
                <a:solidFill>
                  <a:schemeClr val="accent1">
                    <a:lumMod val="75000"/>
                  </a:schemeClr>
                </a:solidFill>
                <a:effectLst/>
                <a:latin typeface="Bell MT" panose="02020503060305020303" pitchFamily="18" charset="0"/>
              </a:rPr>
              <a:t>Store Manager </a:t>
            </a:r>
            <a:r>
              <a:rPr lang="en-US" sz="2200" b="1" i="0" dirty="0">
                <a:solidFill>
                  <a:schemeClr val="bg1"/>
                </a:solidFill>
                <a:effectLst/>
                <a:latin typeface="Bell MT" panose="02020503060305020303" pitchFamily="18" charset="0"/>
              </a:rPr>
              <a:t>- £25,000/ 669,539 peso Annually + Bonus</a:t>
            </a:r>
          </a:p>
          <a:p>
            <a:pPr algn="l"/>
            <a:r>
              <a:rPr lang="en-US" sz="2200" b="1" dirty="0">
                <a:solidFill>
                  <a:schemeClr val="accent1">
                    <a:lumMod val="75000"/>
                  </a:schemeClr>
                </a:solidFill>
                <a:latin typeface="Bell MT" panose="02020503060305020303" pitchFamily="18" charset="0"/>
              </a:rPr>
              <a:t>All Employees </a:t>
            </a:r>
            <a:r>
              <a:rPr lang="en-US" sz="2200" b="1" dirty="0">
                <a:solidFill>
                  <a:schemeClr val="bg1"/>
                </a:solidFill>
                <a:latin typeface="Bell MT" panose="02020503060305020303" pitchFamily="18" charset="0"/>
              </a:rPr>
              <a:t>receive Christmas Bonus 2 weeks Salary </a:t>
            </a:r>
            <a:endParaRPr lang="en-US" sz="2200" b="1" i="0" dirty="0">
              <a:solidFill>
                <a:schemeClr val="bg1"/>
              </a:solidFill>
              <a:effectLst/>
              <a:latin typeface="Bell MT" panose="02020503060305020303" pitchFamily="18" charset="0"/>
            </a:endParaRPr>
          </a:p>
          <a:p>
            <a:endParaRPr lang="en-US" dirty="0"/>
          </a:p>
        </p:txBody>
      </p:sp>
      <p:sp>
        <p:nvSpPr>
          <p:cNvPr id="7" name="TextBox 6">
            <a:extLst>
              <a:ext uri="{FF2B5EF4-FFF2-40B4-BE49-F238E27FC236}">
                <a16:creationId xmlns:a16="http://schemas.microsoft.com/office/drawing/2014/main" id="{4CCAFF6D-6111-4D4D-A8C8-B346314DC6B5}"/>
              </a:ext>
            </a:extLst>
          </p:cNvPr>
          <p:cNvSpPr txBox="1"/>
          <p:nvPr/>
        </p:nvSpPr>
        <p:spPr>
          <a:xfrm>
            <a:off x="8679766" y="933450"/>
            <a:ext cx="3249637" cy="4783371"/>
          </a:xfrm>
          <a:prstGeom prst="rect">
            <a:avLst/>
          </a:prstGeom>
          <a:noFill/>
        </p:spPr>
        <p:txBody>
          <a:bodyPr wrap="square" rtlCol="0">
            <a:spAutoFit/>
          </a:bodyPr>
          <a:lstStyle/>
          <a:p>
            <a:endParaRPr lang="en-US" dirty="0"/>
          </a:p>
        </p:txBody>
      </p:sp>
      <p:pic>
        <p:nvPicPr>
          <p:cNvPr id="9" name="Picture 8" descr="A person holding a plate of food&#10;&#10;Description automatically generated">
            <a:extLst>
              <a:ext uri="{FF2B5EF4-FFF2-40B4-BE49-F238E27FC236}">
                <a16:creationId xmlns:a16="http://schemas.microsoft.com/office/drawing/2014/main" id="{32877D00-A0BE-4E82-B012-5F392421C737}"/>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PaintBrush/>
                    </a14:imgEffect>
                    <a14:imgEffect>
                      <a14:saturation sat="66000"/>
                    </a14:imgEffect>
                  </a14:imgLayer>
                </a14:imgProps>
              </a:ext>
            </a:extLst>
          </a:blip>
          <a:stretch>
            <a:fillRect/>
          </a:stretch>
        </p:blipFill>
        <p:spPr>
          <a:xfrm>
            <a:off x="4351947" y="679749"/>
            <a:ext cx="3511894" cy="5749185"/>
          </a:xfrm>
          <a:prstGeom prst="rect">
            <a:avLst/>
          </a:prstGeom>
        </p:spPr>
      </p:pic>
      <p:pic>
        <p:nvPicPr>
          <p:cNvPr id="13" name="Content Placeholder 12" descr="A person wearing a striped shirt&#10;&#10;Description automatically generated">
            <a:extLst>
              <a:ext uri="{FF2B5EF4-FFF2-40B4-BE49-F238E27FC236}">
                <a16:creationId xmlns:a16="http://schemas.microsoft.com/office/drawing/2014/main" id="{7BB6785E-806F-4396-BA1E-341FE1F419BE}"/>
              </a:ext>
            </a:extLst>
          </p:cNvPr>
          <p:cNvPicPr>
            <a:picLocks noGrp="1" noChangeAspect="1"/>
          </p:cNvPicPr>
          <p:nvPr>
            <p:ph idx="1"/>
          </p:nvPr>
        </p:nvPicPr>
        <p:blipFill>
          <a:blip r:embed="rId5">
            <a:alphaModFix amt="85000"/>
            <a:extLst>
              <a:ext uri="{BEBA8EAE-BF5A-486C-A8C5-ECC9F3942E4B}">
                <a14:imgProps xmlns:a14="http://schemas.microsoft.com/office/drawing/2010/main">
                  <a14:imgLayer r:embed="rId6">
                    <a14:imgEffect>
                      <a14:artisticCrisscrossEtching/>
                    </a14:imgEffect>
                    <a14:imgEffect>
                      <a14:saturation sat="66000"/>
                    </a14:imgEffect>
                  </a14:imgLayer>
                </a14:imgProps>
              </a:ext>
            </a:extLst>
          </a:blip>
          <a:stretch>
            <a:fillRect/>
          </a:stretch>
        </p:blipFill>
        <p:spPr>
          <a:xfrm>
            <a:off x="8036756" y="679749"/>
            <a:ext cx="3727449" cy="5749184"/>
          </a:xfrm>
        </p:spPr>
      </p:pic>
      <p:sp>
        <p:nvSpPr>
          <p:cNvPr id="14" name="TextBox 13">
            <a:extLst>
              <a:ext uri="{FF2B5EF4-FFF2-40B4-BE49-F238E27FC236}">
                <a16:creationId xmlns:a16="http://schemas.microsoft.com/office/drawing/2014/main" id="{F6C408A6-4529-471A-8B37-64C6044D2414}"/>
              </a:ext>
            </a:extLst>
          </p:cNvPr>
          <p:cNvSpPr txBox="1"/>
          <p:nvPr/>
        </p:nvSpPr>
        <p:spPr>
          <a:xfrm>
            <a:off x="4411465" y="2731153"/>
            <a:ext cx="3400575" cy="3754874"/>
          </a:xfrm>
          <a:prstGeom prst="rect">
            <a:avLst/>
          </a:prstGeom>
          <a:noFill/>
        </p:spPr>
        <p:txBody>
          <a:bodyPr wrap="square" rtlCol="0">
            <a:spAutoFit/>
          </a:bodyPr>
          <a:lstStyle/>
          <a:p>
            <a:pPr algn="l"/>
            <a:r>
              <a:rPr lang="en-US" sz="2000" b="1" i="0" dirty="0">
                <a:solidFill>
                  <a:schemeClr val="accent1">
                    <a:lumMod val="75000"/>
                  </a:schemeClr>
                </a:solidFill>
                <a:effectLst/>
                <a:latin typeface="Poor Richard" panose="02080502050505020702" pitchFamily="18" charset="0"/>
              </a:rPr>
              <a:t>ESSENTIAL </a:t>
            </a:r>
            <a:r>
              <a:rPr lang="en-US" sz="2000" b="1" i="0" u="sng" dirty="0">
                <a:effectLst/>
                <a:latin typeface="Poor Richard" panose="02080502050505020702" pitchFamily="18" charset="0"/>
              </a:rPr>
              <a:t>SKILLS/EXPERIENCE:</a:t>
            </a:r>
          </a:p>
          <a:p>
            <a:pPr algn="l">
              <a:buFont typeface="Arial" panose="020B0604020202020204" pitchFamily="34" charset="0"/>
              <a:buChar char="•"/>
            </a:pPr>
            <a:r>
              <a:rPr lang="en-US" b="1" i="0" dirty="0">
                <a:effectLst/>
                <a:latin typeface="Bell MT" panose="02020503060305020303" pitchFamily="18" charset="0"/>
              </a:rPr>
              <a:t>Customer Service/Hospitality/Fast Food/Retail Experience</a:t>
            </a:r>
          </a:p>
          <a:p>
            <a:pPr algn="l">
              <a:buFont typeface="Arial" panose="020B0604020202020204" pitchFamily="34" charset="0"/>
              <a:buChar char="•"/>
            </a:pPr>
            <a:r>
              <a:rPr lang="en-US" b="1" i="0" dirty="0">
                <a:effectLst/>
                <a:latin typeface="Bell MT" panose="02020503060305020303" pitchFamily="18" charset="0"/>
              </a:rPr>
              <a:t>Target Driven</a:t>
            </a:r>
          </a:p>
          <a:p>
            <a:pPr algn="l">
              <a:buFont typeface="Arial" panose="020B0604020202020204" pitchFamily="34" charset="0"/>
              <a:buChar char="•"/>
            </a:pPr>
            <a:r>
              <a:rPr lang="en-US" b="1" i="0" dirty="0">
                <a:effectLst/>
                <a:latin typeface="Bell MT" panose="02020503060305020303" pitchFamily="18" charset="0"/>
              </a:rPr>
              <a:t>Hard Working</a:t>
            </a:r>
          </a:p>
          <a:p>
            <a:pPr algn="l">
              <a:buFont typeface="Arial" panose="020B0604020202020204" pitchFamily="34" charset="0"/>
              <a:buChar char="•"/>
            </a:pPr>
            <a:r>
              <a:rPr lang="en-US" b="1" i="0" dirty="0">
                <a:effectLst/>
                <a:latin typeface="Bell MT" panose="02020503060305020303" pitchFamily="18" charset="0"/>
              </a:rPr>
              <a:t>Enthusiastic and Positive Attitude</a:t>
            </a:r>
          </a:p>
          <a:p>
            <a:pPr algn="l">
              <a:buFont typeface="Arial" panose="020B0604020202020204" pitchFamily="34" charset="0"/>
              <a:buChar char="•"/>
            </a:pPr>
            <a:r>
              <a:rPr lang="en-US" b="1" i="0" dirty="0">
                <a:effectLst/>
                <a:latin typeface="Bell MT" panose="02020503060305020303" pitchFamily="18" charset="0"/>
              </a:rPr>
              <a:t>Hands on Approach</a:t>
            </a:r>
          </a:p>
          <a:p>
            <a:pPr algn="l">
              <a:buFont typeface="Arial" panose="020B0604020202020204" pitchFamily="34" charset="0"/>
              <a:buChar char="•"/>
            </a:pPr>
            <a:r>
              <a:rPr lang="en-US" b="1" i="0" dirty="0">
                <a:effectLst/>
                <a:latin typeface="Bell MT" panose="02020503060305020303" pitchFamily="18" charset="0"/>
              </a:rPr>
              <a:t>Must Know Local Code Co</a:t>
            </a:r>
            <a:r>
              <a:rPr lang="en-US" b="1" dirty="0">
                <a:latin typeface="Bell MT" panose="02020503060305020303" pitchFamily="18" charset="0"/>
              </a:rPr>
              <a:t>mpliant </a:t>
            </a:r>
            <a:endParaRPr lang="en-US" b="1" i="0" dirty="0">
              <a:effectLst/>
              <a:latin typeface="Bell MT" panose="02020503060305020303" pitchFamily="18" charset="0"/>
            </a:endParaRPr>
          </a:p>
          <a:p>
            <a:pPr algn="l">
              <a:buFont typeface="Arial" panose="020B0604020202020204" pitchFamily="34" charset="0"/>
              <a:buChar char="•"/>
            </a:pPr>
            <a:r>
              <a:rPr lang="en-US" b="1" i="0" dirty="0">
                <a:effectLst/>
                <a:latin typeface="Bell MT" panose="02020503060305020303" pitchFamily="18" charset="0"/>
              </a:rPr>
              <a:t>A full clean driving license</a:t>
            </a:r>
            <a:endParaRPr lang="en-US" dirty="0"/>
          </a:p>
        </p:txBody>
      </p:sp>
      <p:sp>
        <p:nvSpPr>
          <p:cNvPr id="15" name="TextBox 14">
            <a:extLst>
              <a:ext uri="{FF2B5EF4-FFF2-40B4-BE49-F238E27FC236}">
                <a16:creationId xmlns:a16="http://schemas.microsoft.com/office/drawing/2014/main" id="{54087523-AF0C-4CE5-B33A-7E7ADB3DD9F4}"/>
              </a:ext>
            </a:extLst>
          </p:cNvPr>
          <p:cNvSpPr txBox="1"/>
          <p:nvPr/>
        </p:nvSpPr>
        <p:spPr>
          <a:xfrm>
            <a:off x="8036757" y="2250651"/>
            <a:ext cx="3727448" cy="4431983"/>
          </a:xfrm>
          <a:prstGeom prst="rect">
            <a:avLst/>
          </a:prstGeom>
          <a:noFill/>
        </p:spPr>
        <p:txBody>
          <a:bodyPr wrap="square" rtlCol="0">
            <a:spAutoFit/>
          </a:bodyPr>
          <a:lstStyle/>
          <a:p>
            <a:pPr algn="l"/>
            <a:r>
              <a:rPr lang="en-US" sz="2400" b="1" i="0" dirty="0">
                <a:solidFill>
                  <a:schemeClr val="accent1">
                    <a:lumMod val="75000"/>
                  </a:schemeClr>
                </a:solidFill>
                <a:effectLst/>
                <a:latin typeface="Bell MT" panose="02020503060305020303" pitchFamily="18" charset="0"/>
              </a:rPr>
              <a:t>RESPONSIBILITIES:</a:t>
            </a:r>
          </a:p>
          <a:p>
            <a:pPr algn="l">
              <a:buFont typeface="Arial" panose="020B0604020202020204" pitchFamily="34" charset="0"/>
              <a:buChar char="•"/>
            </a:pPr>
            <a:r>
              <a:rPr lang="en-US" sz="1600" b="1" i="0" dirty="0">
                <a:solidFill>
                  <a:schemeClr val="tx1">
                    <a:lumMod val="95000"/>
                    <a:lumOff val="5000"/>
                  </a:schemeClr>
                </a:solidFill>
                <a:effectLst/>
                <a:latin typeface="Bell MT" panose="02020503060305020303" pitchFamily="18" charset="0"/>
              </a:rPr>
              <a:t>Managing all aspects of food hygiene and store cleanliness</a:t>
            </a:r>
          </a:p>
          <a:p>
            <a:pPr algn="l">
              <a:buFont typeface="Arial" panose="020B0604020202020204" pitchFamily="34" charset="0"/>
              <a:buChar char="•"/>
            </a:pPr>
            <a:r>
              <a:rPr lang="en-US" sz="1600" b="1" i="0" dirty="0">
                <a:solidFill>
                  <a:schemeClr val="tx1">
                    <a:lumMod val="95000"/>
                    <a:lumOff val="5000"/>
                  </a:schemeClr>
                </a:solidFill>
                <a:effectLst/>
                <a:latin typeface="Bell MT" panose="02020503060305020303" pitchFamily="18" charset="0"/>
              </a:rPr>
              <a:t>Controlling costs daily to impact the profitability of the store</a:t>
            </a:r>
          </a:p>
          <a:p>
            <a:pPr algn="l">
              <a:buFont typeface="Arial" panose="020B0604020202020204" pitchFamily="34" charset="0"/>
              <a:buChar char="•"/>
            </a:pPr>
            <a:r>
              <a:rPr lang="en-US" sz="1600" b="1" i="0" dirty="0">
                <a:solidFill>
                  <a:schemeClr val="tx1">
                    <a:lumMod val="95000"/>
                    <a:lumOff val="5000"/>
                  </a:schemeClr>
                </a:solidFill>
                <a:effectLst/>
                <a:latin typeface="Bell MT" panose="02020503060305020303" pitchFamily="18" charset="0"/>
              </a:rPr>
              <a:t>Maintaining a positive brand image and service standards including uniform/presentation standards and our philosophy on customer service.</a:t>
            </a:r>
          </a:p>
          <a:p>
            <a:pPr algn="l">
              <a:buFont typeface="Arial" panose="020B0604020202020204" pitchFamily="34" charset="0"/>
              <a:buChar char="•"/>
            </a:pPr>
            <a:r>
              <a:rPr lang="en-US" sz="1600" b="1" i="0" dirty="0">
                <a:solidFill>
                  <a:schemeClr val="tx1">
                    <a:lumMod val="95000"/>
                    <a:lumOff val="5000"/>
                  </a:schemeClr>
                </a:solidFill>
                <a:effectLst/>
                <a:latin typeface="Bell MT" panose="02020503060305020303" pitchFamily="18" charset="0"/>
              </a:rPr>
              <a:t>Promoting efficiency within the store to achieve service standards in line with company expectations</a:t>
            </a:r>
          </a:p>
          <a:p>
            <a:pPr algn="l">
              <a:buFont typeface="Arial" panose="020B0604020202020204" pitchFamily="34" charset="0"/>
              <a:buChar char="•"/>
            </a:pPr>
            <a:r>
              <a:rPr lang="en-US" sz="1600" b="1" i="0" dirty="0">
                <a:solidFill>
                  <a:schemeClr val="tx1">
                    <a:lumMod val="95000"/>
                    <a:lumOff val="5000"/>
                  </a:schemeClr>
                </a:solidFill>
                <a:effectLst/>
                <a:latin typeface="Bell MT" panose="02020503060305020303" pitchFamily="18" charset="0"/>
              </a:rPr>
              <a:t>Upholding and developing product quality at all times.</a:t>
            </a:r>
          </a:p>
          <a:p>
            <a:pPr algn="l">
              <a:buFont typeface="Arial" panose="020B0604020202020204" pitchFamily="34" charset="0"/>
              <a:buChar char="•"/>
            </a:pPr>
            <a:r>
              <a:rPr lang="en-US" sz="1600" b="1" i="0" dirty="0">
                <a:solidFill>
                  <a:schemeClr val="tx1">
                    <a:lumMod val="95000"/>
                    <a:lumOff val="5000"/>
                  </a:schemeClr>
                </a:solidFill>
                <a:effectLst/>
                <a:latin typeface="Bell MT" panose="02020503060305020303" pitchFamily="18" charset="0"/>
              </a:rPr>
              <a:t>Leading and motivating a team to success</a:t>
            </a:r>
          </a:p>
          <a:p>
            <a:endParaRPr lang="en-US" dirty="0"/>
          </a:p>
        </p:txBody>
      </p:sp>
      <p:sp>
        <p:nvSpPr>
          <p:cNvPr id="16" name="TextBox 15">
            <a:extLst>
              <a:ext uri="{FF2B5EF4-FFF2-40B4-BE49-F238E27FC236}">
                <a16:creationId xmlns:a16="http://schemas.microsoft.com/office/drawing/2014/main" id="{CF254881-B72E-41AF-802D-FE2A8EE240CD}"/>
              </a:ext>
            </a:extLst>
          </p:cNvPr>
          <p:cNvSpPr txBox="1"/>
          <p:nvPr/>
        </p:nvSpPr>
        <p:spPr>
          <a:xfrm>
            <a:off x="9494092" y="6369491"/>
            <a:ext cx="2435311" cy="830997"/>
          </a:xfrm>
          <a:prstGeom prst="rect">
            <a:avLst/>
          </a:prstGeom>
          <a:noFill/>
        </p:spPr>
        <p:txBody>
          <a:bodyPr wrap="square" rtlCol="0">
            <a:spAutoFit/>
          </a:bodyPr>
          <a:lstStyle/>
          <a:p>
            <a:r>
              <a:rPr lang="en-US" sz="1000" dirty="0">
                <a:latin typeface="Arial Narrow" panose="020B0606020202030204" pitchFamily="34" charset="0"/>
              </a:rPr>
              <a:t>Work Cited: </a:t>
            </a:r>
            <a:r>
              <a:rPr lang="en-US" sz="1000" dirty="0">
                <a:latin typeface="Arial Narrow" panose="020B0606020202030204" pitchFamily="34" charset="0"/>
                <a:hlinkClick r:id="rId7">
                  <a:extLst>
                    <a:ext uri="{A12FA001-AC4F-418D-AE19-62706E023703}">
                      <ahyp:hlinkClr xmlns:ahyp="http://schemas.microsoft.com/office/drawing/2018/hyperlinkcolor" val="tx"/>
                    </a:ext>
                  </a:extLst>
                </a:hlinkClick>
              </a:rPr>
              <a:t>www.expatica.com/uk</a:t>
            </a:r>
            <a:endParaRPr lang="en-US" sz="1000" dirty="0">
              <a:latin typeface="Arial Narrow" panose="020B0606020202030204" pitchFamily="34" charset="0"/>
            </a:endParaRPr>
          </a:p>
          <a:p>
            <a:r>
              <a:rPr lang="en-US" sz="1000" dirty="0">
                <a:latin typeface="Arial Narrow" panose="020B0606020202030204" pitchFamily="34" charset="0"/>
                <a:hlinkClick r:id="rId8">
                  <a:extLst>
                    <a:ext uri="{A12FA001-AC4F-418D-AE19-62706E023703}">
                      <ahyp:hlinkClr xmlns:ahyp="http://schemas.microsoft.com/office/drawing/2018/hyperlinkcolor" val="tx"/>
                    </a:ext>
                  </a:extLst>
                </a:hlinkClick>
              </a:rPr>
              <a:t>Practitioner Insights News &amp; Analysis | Westlaw</a:t>
            </a:r>
            <a:endParaRPr lang="en-US" sz="1000" dirty="0">
              <a:latin typeface="Arial Narrow" panose="020B0606020202030204" pitchFamily="34" charset="0"/>
            </a:endParaRPr>
          </a:p>
          <a:p>
            <a:r>
              <a:rPr lang="en-US" sz="1000" dirty="0">
                <a:latin typeface="Arial Narrow" panose="020B0606020202030204" pitchFamily="34" charset="0"/>
              </a:rPr>
              <a:t>Monster.co.uk</a:t>
            </a:r>
          </a:p>
          <a:p>
            <a:endParaRPr lang="en-US" dirty="0"/>
          </a:p>
        </p:txBody>
      </p:sp>
    </p:spTree>
    <p:extLst>
      <p:ext uri="{BB962C8B-B14F-4D97-AF65-F5344CB8AC3E}">
        <p14:creationId xmlns:p14="http://schemas.microsoft.com/office/powerpoint/2010/main" val="742676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581025" y="679750"/>
            <a:ext cx="3218684" cy="738234"/>
          </a:xfrm>
        </p:spPr>
        <p:txBody>
          <a:bodyPr>
            <a:normAutofit fontScale="90000"/>
          </a:bodyPr>
          <a:lstStyle/>
          <a:p>
            <a:r>
              <a:rPr lang="en-US" dirty="0">
                <a:solidFill>
                  <a:schemeClr val="accent1">
                    <a:lumMod val="75000"/>
                  </a:schemeClr>
                </a:solidFill>
              </a:rPr>
              <a:t>Compensation Plan: </a:t>
            </a:r>
            <a:br>
              <a:rPr lang="en-US" dirty="0">
                <a:solidFill>
                  <a:schemeClr val="accent1">
                    <a:lumMod val="75000"/>
                  </a:schemeClr>
                </a:solidFill>
              </a:rPr>
            </a:br>
            <a:r>
              <a:rPr lang="en-US" sz="1800" dirty="0">
                <a:solidFill>
                  <a:schemeClr val="bg1"/>
                </a:solidFill>
              </a:rPr>
              <a:t>U.K/Mexico</a:t>
            </a:r>
          </a:p>
        </p:txBody>
      </p:sp>
      <p:sp>
        <p:nvSpPr>
          <p:cNvPr id="4" name="Text Placeholder 3">
            <a:extLst>
              <a:ext uri="{FF2B5EF4-FFF2-40B4-BE49-F238E27FC236}">
                <a16:creationId xmlns:a16="http://schemas.microsoft.com/office/drawing/2014/main" id="{8600E954-AE4A-44F0-B8E8-45A1FF5AC214}"/>
              </a:ext>
            </a:extLst>
          </p:cNvPr>
          <p:cNvSpPr>
            <a:spLocks noGrp="1"/>
          </p:cNvSpPr>
          <p:nvPr>
            <p:ph type="body" sz="half" idx="2"/>
          </p:nvPr>
        </p:nvSpPr>
        <p:spPr>
          <a:xfrm>
            <a:off x="581025" y="1537252"/>
            <a:ext cx="3218684" cy="4797287"/>
          </a:xfrm>
        </p:spPr>
        <p:txBody>
          <a:bodyPr>
            <a:normAutofit fontScale="92500" lnSpcReduction="10000"/>
          </a:bodyPr>
          <a:lstStyle/>
          <a:p>
            <a:pPr algn="l"/>
            <a:r>
              <a:rPr lang="en-US" sz="1800" b="0" i="0" dirty="0">
                <a:solidFill>
                  <a:schemeClr val="bg1"/>
                </a:solidFill>
                <a:effectLst/>
                <a:latin typeface="Bell MT" panose="02020503060305020303" pitchFamily="18" charset="0"/>
              </a:rPr>
              <a:t>Full Time Trainee/Manager BENEFITS AND REWARDS:</a:t>
            </a:r>
          </a:p>
          <a:p>
            <a:pPr algn="l">
              <a:buFont typeface="Arial" panose="020B0604020202020204" pitchFamily="34" charset="0"/>
              <a:buChar char="•"/>
            </a:pPr>
            <a:r>
              <a:rPr lang="en-US" sz="1800" b="0" i="0" dirty="0">
                <a:solidFill>
                  <a:schemeClr val="bg2"/>
                </a:solidFill>
                <a:effectLst/>
                <a:latin typeface="inherit"/>
              </a:rPr>
              <a:t> </a:t>
            </a:r>
            <a:r>
              <a:rPr lang="en-US" sz="1800" i="0" dirty="0">
                <a:solidFill>
                  <a:schemeClr val="bg2"/>
                </a:solidFill>
                <a:effectLst/>
                <a:latin typeface="Poor Richard" panose="02080502050505020702" pitchFamily="18" charset="0"/>
              </a:rPr>
              <a:t>Fully Paid Training</a:t>
            </a:r>
          </a:p>
          <a:p>
            <a:pPr algn="l">
              <a:buFont typeface="Arial" panose="020B0604020202020204" pitchFamily="34" charset="0"/>
              <a:buChar char="•"/>
            </a:pPr>
            <a:r>
              <a:rPr lang="en-US" sz="1800" dirty="0">
                <a:solidFill>
                  <a:schemeClr val="bg2"/>
                </a:solidFill>
                <a:latin typeface="Poor Richard" panose="02080502050505020702" pitchFamily="18" charset="0"/>
              </a:rPr>
              <a:t> Free Meal Allowance Per Shift</a:t>
            </a:r>
            <a:endParaRPr lang="en-US" sz="1800" i="0" dirty="0">
              <a:solidFill>
                <a:schemeClr val="bg2"/>
              </a:solidFill>
              <a:effectLst/>
              <a:latin typeface="Poor Richard" panose="02080502050505020702" pitchFamily="18" charset="0"/>
            </a:endParaRPr>
          </a:p>
          <a:p>
            <a:pPr algn="l">
              <a:buFont typeface="Arial" panose="020B0604020202020204" pitchFamily="34" charset="0"/>
              <a:buChar char="•"/>
            </a:pPr>
            <a:r>
              <a:rPr lang="en-US" sz="1800" i="0" dirty="0">
                <a:solidFill>
                  <a:schemeClr val="bg2"/>
                </a:solidFill>
                <a:effectLst/>
                <a:latin typeface="Poor Richard" panose="02080502050505020702" pitchFamily="18" charset="0"/>
              </a:rPr>
              <a:t> 401k  + 3% Annual Match</a:t>
            </a:r>
          </a:p>
          <a:p>
            <a:pPr algn="l">
              <a:buFont typeface="Arial" panose="020B0604020202020204" pitchFamily="34" charset="0"/>
              <a:buChar char="•"/>
            </a:pPr>
            <a:r>
              <a:rPr lang="en-US" sz="1800" dirty="0">
                <a:solidFill>
                  <a:schemeClr val="bg2"/>
                </a:solidFill>
                <a:latin typeface="Poor Richard" panose="02080502050505020702" pitchFamily="18" charset="0"/>
              </a:rPr>
              <a:t> 3 Weeks Paid Vacation </a:t>
            </a:r>
            <a:endParaRPr lang="en-US" sz="1800" i="0" dirty="0">
              <a:solidFill>
                <a:schemeClr val="bg2"/>
              </a:solidFill>
              <a:effectLst/>
              <a:latin typeface="Poor Richard" panose="02080502050505020702" pitchFamily="18" charset="0"/>
            </a:endParaRPr>
          </a:p>
          <a:p>
            <a:pPr algn="l">
              <a:buFont typeface="Arial" panose="020B0604020202020204" pitchFamily="34" charset="0"/>
              <a:buChar char="•"/>
            </a:pPr>
            <a:r>
              <a:rPr lang="en-US" sz="1800" i="0" dirty="0">
                <a:solidFill>
                  <a:schemeClr val="bg2"/>
                </a:solidFill>
                <a:effectLst/>
                <a:latin typeface="Poor Richard" panose="02080502050505020702" pitchFamily="18" charset="0"/>
              </a:rPr>
              <a:t> 2% Monthly Profit Sharing</a:t>
            </a:r>
          </a:p>
          <a:p>
            <a:pPr algn="l">
              <a:buFont typeface="Arial" panose="020B0604020202020204" pitchFamily="34" charset="0"/>
              <a:buChar char="•"/>
            </a:pPr>
            <a:r>
              <a:rPr lang="en-US" sz="1800" dirty="0">
                <a:solidFill>
                  <a:schemeClr val="bg2"/>
                </a:solidFill>
                <a:latin typeface="Poor Richard" panose="02080502050505020702" pitchFamily="18" charset="0"/>
              </a:rPr>
              <a:t> Tuition Reimbursement</a:t>
            </a:r>
          </a:p>
          <a:p>
            <a:pPr algn="l">
              <a:buFont typeface="Arial" panose="020B0604020202020204" pitchFamily="34" charset="0"/>
              <a:buChar char="•"/>
            </a:pPr>
            <a:r>
              <a:rPr lang="en-US" sz="1800" i="0" dirty="0">
                <a:solidFill>
                  <a:schemeClr val="bg2"/>
                </a:solidFill>
                <a:effectLst/>
                <a:latin typeface="Poor Richard" panose="02080502050505020702" pitchFamily="18" charset="0"/>
              </a:rPr>
              <a:t> Accrued Paid </a:t>
            </a:r>
            <a:r>
              <a:rPr lang="en-US" sz="1800" dirty="0">
                <a:solidFill>
                  <a:schemeClr val="bg2"/>
                </a:solidFill>
                <a:latin typeface="Poor Richard" panose="02080502050505020702" pitchFamily="18" charset="0"/>
              </a:rPr>
              <a:t>Sick Time Off 2 . 5 Hours Per Month</a:t>
            </a:r>
          </a:p>
          <a:p>
            <a:pPr algn="l">
              <a:buFont typeface="Arial" panose="020B0604020202020204" pitchFamily="34" charset="0"/>
              <a:buChar char="•"/>
            </a:pPr>
            <a:r>
              <a:rPr lang="en-US" sz="1800" dirty="0">
                <a:solidFill>
                  <a:schemeClr val="bg2"/>
                </a:solidFill>
                <a:latin typeface="Poor Richard" panose="02080502050505020702" pitchFamily="18" charset="0"/>
              </a:rPr>
              <a:t> Optional Health and Dental Insurance</a:t>
            </a:r>
          </a:p>
          <a:p>
            <a:pPr algn="l">
              <a:buFont typeface="Arial" panose="020B0604020202020204" pitchFamily="34" charset="0"/>
              <a:buChar char="•"/>
            </a:pPr>
            <a:r>
              <a:rPr lang="en-US" sz="1800" dirty="0">
                <a:solidFill>
                  <a:schemeClr val="bg2"/>
                </a:solidFill>
                <a:latin typeface="Poor Richard" panose="02080502050505020702" pitchFamily="18" charset="0"/>
              </a:rPr>
              <a:t> Free Vacation Account </a:t>
            </a:r>
          </a:p>
          <a:p>
            <a:pPr algn="l"/>
            <a:endParaRPr lang="en-US" sz="1800" b="0" i="0" dirty="0">
              <a:solidFill>
                <a:srgbClr val="212121"/>
              </a:solidFill>
              <a:effectLst/>
              <a:latin typeface="inherit"/>
            </a:endParaRPr>
          </a:p>
          <a:p>
            <a:endParaRPr lang="en-US" dirty="0"/>
          </a:p>
        </p:txBody>
      </p:sp>
      <p:sp>
        <p:nvSpPr>
          <p:cNvPr id="7" name="TextBox 6">
            <a:extLst>
              <a:ext uri="{FF2B5EF4-FFF2-40B4-BE49-F238E27FC236}">
                <a16:creationId xmlns:a16="http://schemas.microsoft.com/office/drawing/2014/main" id="{4CCAFF6D-6111-4D4D-A8C8-B346314DC6B5}"/>
              </a:ext>
            </a:extLst>
          </p:cNvPr>
          <p:cNvSpPr txBox="1"/>
          <p:nvPr/>
        </p:nvSpPr>
        <p:spPr>
          <a:xfrm>
            <a:off x="8679766" y="933450"/>
            <a:ext cx="3249637" cy="4783371"/>
          </a:xfrm>
          <a:prstGeom prst="rect">
            <a:avLst/>
          </a:prstGeom>
          <a:noFill/>
        </p:spPr>
        <p:txBody>
          <a:bodyPr wrap="square" rtlCol="0">
            <a:spAutoFit/>
          </a:bodyPr>
          <a:lstStyle/>
          <a:p>
            <a:endParaRPr lang="en-US" dirty="0"/>
          </a:p>
        </p:txBody>
      </p:sp>
      <p:pic>
        <p:nvPicPr>
          <p:cNvPr id="9" name="Picture 8">
            <a:extLst>
              <a:ext uri="{FF2B5EF4-FFF2-40B4-BE49-F238E27FC236}">
                <a16:creationId xmlns:a16="http://schemas.microsoft.com/office/drawing/2014/main" id="{32877D00-A0BE-4E82-B012-5F392421C73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Marker/>
                    </a14:imgEffect>
                  </a14:imgLayer>
                </a14:imgProps>
              </a:ext>
            </a:extLst>
          </a:blip>
          <a:srcRect/>
          <a:stretch/>
        </p:blipFill>
        <p:spPr>
          <a:xfrm>
            <a:off x="4305929" y="679750"/>
            <a:ext cx="3490915" cy="5749183"/>
          </a:xfrm>
          <a:prstGeom prst="rect">
            <a:avLst/>
          </a:prstGeom>
        </p:spPr>
      </p:pic>
      <p:pic>
        <p:nvPicPr>
          <p:cNvPr id="13" name="Content Placeholder 12">
            <a:extLst>
              <a:ext uri="{FF2B5EF4-FFF2-40B4-BE49-F238E27FC236}">
                <a16:creationId xmlns:a16="http://schemas.microsoft.com/office/drawing/2014/main" id="{7BB6785E-806F-4396-BA1E-341FE1F419BE}"/>
              </a:ext>
            </a:extLst>
          </p:cNvPr>
          <p:cNvPicPr>
            <a:picLocks noGrp="1" noChangeAspect="1"/>
          </p:cNvPicPr>
          <p:nvPr>
            <p:ph idx="1"/>
          </p:nvPr>
        </p:nvPicPr>
        <p:blipFill>
          <a:blip r:embed="rId5">
            <a:alphaModFix amt="85000"/>
            <a:extLst>
              <a:ext uri="{BEBA8EAE-BF5A-486C-A8C5-ECC9F3942E4B}">
                <a14:imgProps xmlns:a14="http://schemas.microsoft.com/office/drawing/2010/main">
                  <a14:imgLayer r:embed="rId6">
                    <a14:imgEffect>
                      <a14:artisticMarker/>
                    </a14:imgEffect>
                  </a14:imgLayer>
                </a14:imgProps>
              </a:ext>
            </a:extLst>
          </a:blip>
          <a:srcRect/>
          <a:stretch/>
        </p:blipFill>
        <p:spPr>
          <a:xfrm>
            <a:off x="8036757" y="679751"/>
            <a:ext cx="3727448" cy="5749182"/>
          </a:xfrm>
        </p:spPr>
      </p:pic>
      <p:sp>
        <p:nvSpPr>
          <p:cNvPr id="14" name="TextBox 13">
            <a:extLst>
              <a:ext uri="{FF2B5EF4-FFF2-40B4-BE49-F238E27FC236}">
                <a16:creationId xmlns:a16="http://schemas.microsoft.com/office/drawing/2014/main" id="{F6C408A6-4529-471A-8B37-64C6044D2414}"/>
              </a:ext>
            </a:extLst>
          </p:cNvPr>
          <p:cNvSpPr txBox="1"/>
          <p:nvPr/>
        </p:nvSpPr>
        <p:spPr>
          <a:xfrm>
            <a:off x="4305929" y="2956815"/>
            <a:ext cx="3490915" cy="3416320"/>
          </a:xfrm>
          <a:prstGeom prst="rect">
            <a:avLst/>
          </a:prstGeom>
          <a:noFill/>
        </p:spPr>
        <p:txBody>
          <a:bodyPr wrap="square" rtlCol="0">
            <a:spAutoFit/>
          </a:bodyPr>
          <a:lstStyle/>
          <a:p>
            <a:r>
              <a:rPr lang="en-US" sz="2400" b="1" i="0" dirty="0">
                <a:solidFill>
                  <a:schemeClr val="accent1">
                    <a:lumMod val="75000"/>
                  </a:schemeClr>
                </a:solidFill>
                <a:effectLst/>
              </a:rPr>
              <a:t>Lasting Career</a:t>
            </a:r>
          </a:p>
          <a:p>
            <a:r>
              <a:rPr lang="en-US" sz="1600" i="0" dirty="0">
                <a:effectLst/>
                <a:latin typeface="Poor Richard" panose="02080502050505020702" pitchFamily="18" charset="0"/>
              </a:rPr>
              <a:t>If you are motivated, have the drive, ambition and above all a passion for success and delivering exceptional customer service, the Trainee Store Manager role is the perfect way to launch your career </a:t>
            </a:r>
            <a:r>
              <a:rPr lang="en-US" sz="1600" dirty="0">
                <a:latin typeface="Poor Richard" panose="02080502050505020702" pitchFamily="18" charset="0"/>
              </a:rPr>
              <a:t>at</a:t>
            </a:r>
            <a:r>
              <a:rPr lang="en-US" sz="1600" i="0" dirty="0">
                <a:effectLst/>
                <a:latin typeface="Poor Richard" panose="02080502050505020702" pitchFamily="18" charset="0"/>
              </a:rPr>
              <a:t> Fish To Go. Whether you are a Shift Manager, Assistant Manager or even a Store Manager looking for a new challenge, this role is an amazing opportunity to meet new people and work within a Fun, Energetic Family Oriented team environment while you build your career.</a:t>
            </a:r>
            <a:endParaRPr lang="en-US" sz="1600" dirty="0">
              <a:latin typeface="Poor Richard" panose="02080502050505020702" pitchFamily="18" charset="0"/>
            </a:endParaRPr>
          </a:p>
        </p:txBody>
      </p:sp>
      <p:sp>
        <p:nvSpPr>
          <p:cNvPr id="15" name="TextBox 14">
            <a:extLst>
              <a:ext uri="{FF2B5EF4-FFF2-40B4-BE49-F238E27FC236}">
                <a16:creationId xmlns:a16="http://schemas.microsoft.com/office/drawing/2014/main" id="{54087523-AF0C-4CE5-B33A-7E7ADB3DD9F4}"/>
              </a:ext>
            </a:extLst>
          </p:cNvPr>
          <p:cNvSpPr txBox="1"/>
          <p:nvPr/>
        </p:nvSpPr>
        <p:spPr>
          <a:xfrm>
            <a:off x="8036757" y="706255"/>
            <a:ext cx="3727448" cy="830997"/>
          </a:xfrm>
          <a:prstGeom prst="rect">
            <a:avLst/>
          </a:prstGeom>
          <a:noFill/>
        </p:spPr>
        <p:txBody>
          <a:bodyPr wrap="square" rtlCol="0">
            <a:spAutoFit/>
          </a:bodyPr>
          <a:lstStyle/>
          <a:p>
            <a:pPr algn="ctr"/>
            <a:r>
              <a:rPr lang="en-US" sz="2400" b="1" dirty="0">
                <a:latin typeface="Bell MT" panose="02020503060305020303" pitchFamily="18" charset="0"/>
              </a:rPr>
              <a:t>Family</a:t>
            </a:r>
            <a:r>
              <a:rPr lang="en-US" sz="2400" b="1" dirty="0">
                <a:solidFill>
                  <a:schemeClr val="accent1">
                    <a:lumMod val="75000"/>
                  </a:schemeClr>
                </a:solidFill>
                <a:latin typeface="Bell MT" panose="02020503060305020303" pitchFamily="18" charset="0"/>
              </a:rPr>
              <a:t> Oriented </a:t>
            </a:r>
            <a:r>
              <a:rPr lang="en-US" sz="2400" b="1" dirty="0">
                <a:latin typeface="Bell MT" panose="02020503060305020303" pitchFamily="18" charset="0"/>
              </a:rPr>
              <a:t>Team</a:t>
            </a:r>
            <a:r>
              <a:rPr lang="en-US" sz="2400" b="1" dirty="0">
                <a:solidFill>
                  <a:schemeClr val="accent1">
                    <a:lumMod val="75000"/>
                  </a:schemeClr>
                </a:solidFill>
                <a:latin typeface="Bell MT" panose="02020503060305020303" pitchFamily="18" charset="0"/>
              </a:rPr>
              <a:t> That will </a:t>
            </a:r>
            <a:r>
              <a:rPr lang="en-US" sz="2400" b="1" dirty="0">
                <a:latin typeface="Bell MT" panose="02020503060305020303" pitchFamily="18" charset="0"/>
              </a:rPr>
              <a:t>Support</a:t>
            </a:r>
            <a:r>
              <a:rPr lang="en-US" sz="2400" b="1" dirty="0">
                <a:solidFill>
                  <a:schemeClr val="accent1">
                    <a:lumMod val="75000"/>
                  </a:schemeClr>
                </a:solidFill>
                <a:latin typeface="Bell MT" panose="02020503060305020303" pitchFamily="18" charset="0"/>
              </a:rPr>
              <a:t> You!!!</a:t>
            </a:r>
          </a:p>
        </p:txBody>
      </p:sp>
      <p:sp>
        <p:nvSpPr>
          <p:cNvPr id="3" name="TextBox 2">
            <a:extLst>
              <a:ext uri="{FF2B5EF4-FFF2-40B4-BE49-F238E27FC236}">
                <a16:creationId xmlns:a16="http://schemas.microsoft.com/office/drawing/2014/main" id="{1C8B1E54-F137-4ECA-B555-C96394E41CDC}"/>
              </a:ext>
            </a:extLst>
          </p:cNvPr>
          <p:cNvSpPr txBox="1"/>
          <p:nvPr/>
        </p:nvSpPr>
        <p:spPr>
          <a:xfrm>
            <a:off x="8120060" y="1713346"/>
            <a:ext cx="3490915" cy="5139869"/>
          </a:xfrm>
          <a:prstGeom prst="rect">
            <a:avLst/>
          </a:prstGeom>
          <a:noFill/>
        </p:spPr>
        <p:txBody>
          <a:bodyPr wrap="square" rtlCol="0">
            <a:spAutoFit/>
          </a:bodyPr>
          <a:lstStyle/>
          <a:p>
            <a:r>
              <a:rPr lang="en-US" sz="1200" dirty="0"/>
              <a:t>Your Legal Right:</a:t>
            </a:r>
            <a:endParaRPr lang="en-US" sz="1200" b="1" dirty="0">
              <a:solidFill>
                <a:srgbClr val="C00000"/>
              </a:solidFill>
              <a:latin typeface="Bell MT" panose="02020503060305020303" pitchFamily="18" charset="0"/>
            </a:endParaRPr>
          </a:p>
          <a:p>
            <a:pPr marL="171450" indent="-171450" algn="l">
              <a:buFont typeface="Arial" panose="020B0604020202020204" pitchFamily="34" charset="0"/>
              <a:buChar char="•"/>
            </a:pPr>
            <a:r>
              <a:rPr lang="en-US" sz="1300" b="1" i="0" dirty="0">
                <a:effectLst/>
                <a:latin typeface="Bell MT" panose="02020503060305020303" pitchFamily="18" charset="0"/>
              </a:rPr>
              <a:t>To equal pay;</a:t>
            </a:r>
          </a:p>
          <a:p>
            <a:pPr marL="171450" indent="-171450" algn="l">
              <a:buFont typeface="Arial" panose="020B0604020202020204" pitchFamily="34" charset="0"/>
              <a:buChar char="•"/>
            </a:pPr>
            <a:r>
              <a:rPr lang="en-US" sz="1300" b="1" i="0" dirty="0">
                <a:effectLst/>
                <a:latin typeface="Bell MT" panose="02020503060305020303" pitchFamily="18" charset="0"/>
              </a:rPr>
              <a:t>For participation in trade union activities;</a:t>
            </a:r>
          </a:p>
          <a:p>
            <a:pPr algn="l">
              <a:buFont typeface="Arial" panose="020B0604020202020204" pitchFamily="34" charset="0"/>
              <a:buChar char="•"/>
            </a:pPr>
            <a:r>
              <a:rPr lang="en-US" sz="1300" b="1" i="0" dirty="0">
                <a:effectLst/>
                <a:latin typeface="Bell MT" panose="02020503060305020303" pitchFamily="18" charset="0"/>
              </a:rPr>
              <a:t> To return to work after pregnancy or childbirth;</a:t>
            </a:r>
          </a:p>
          <a:p>
            <a:pPr algn="l">
              <a:buFont typeface="Arial" panose="020B0604020202020204" pitchFamily="34" charset="0"/>
              <a:buChar char="•"/>
            </a:pPr>
            <a:r>
              <a:rPr lang="en-US" sz="1300" b="1" i="0" dirty="0">
                <a:effectLst/>
                <a:latin typeface="Bell MT" panose="02020503060305020303" pitchFamily="18" charset="0"/>
              </a:rPr>
              <a:t> To apply for flexible working arrangements and parental leave;</a:t>
            </a:r>
          </a:p>
          <a:p>
            <a:pPr algn="l">
              <a:buFont typeface="Arial" panose="020B0604020202020204" pitchFamily="34" charset="0"/>
              <a:buChar char="•"/>
            </a:pPr>
            <a:r>
              <a:rPr lang="en-US" sz="1300" b="1" i="0" dirty="0">
                <a:effectLst/>
                <a:latin typeface="Bell MT" panose="02020503060305020303" pitchFamily="18" charset="0"/>
              </a:rPr>
              <a:t> Not to be discriminated against;</a:t>
            </a:r>
          </a:p>
          <a:p>
            <a:pPr algn="l">
              <a:buFont typeface="Arial" panose="020B0604020202020204" pitchFamily="34" charset="0"/>
              <a:buChar char="•"/>
            </a:pPr>
            <a:r>
              <a:rPr lang="en-US" sz="1300" b="1" i="0" dirty="0">
                <a:effectLst/>
                <a:latin typeface="Bell MT" panose="02020503060305020303" pitchFamily="18" charset="0"/>
              </a:rPr>
              <a:t> Not to be unfairly dismissed.</a:t>
            </a:r>
          </a:p>
          <a:p>
            <a:pPr algn="l">
              <a:buFont typeface="Arial" panose="020B0604020202020204" pitchFamily="34" charset="0"/>
              <a:buChar char="•"/>
            </a:pPr>
            <a:r>
              <a:rPr lang="en-US" sz="1300" b="1" i="0" dirty="0">
                <a:effectLst/>
                <a:latin typeface="Bell MT" panose="02020503060305020303" pitchFamily="18" charset="0"/>
              </a:rPr>
              <a:t>A minimum daily wage (regardless of the number of hours of effective work).</a:t>
            </a:r>
          </a:p>
          <a:p>
            <a:pPr algn="l">
              <a:buFont typeface="Arial" panose="020B0604020202020204" pitchFamily="34" charset="0"/>
              <a:buChar char="•"/>
            </a:pPr>
            <a:r>
              <a:rPr lang="en-US" sz="1300" b="1" i="0" dirty="0">
                <a:effectLst/>
                <a:latin typeface="Bell MT" panose="02020503060305020303" pitchFamily="18" charset="0"/>
              </a:rPr>
              <a:t>A vacation premium of not less than 25% of the wages that correspond to their vacation period.</a:t>
            </a:r>
          </a:p>
          <a:p>
            <a:pPr algn="l">
              <a:buFont typeface="Arial" panose="020B0604020202020204" pitchFamily="34" charset="0"/>
              <a:buChar char="•"/>
            </a:pPr>
            <a:r>
              <a:rPr lang="en-US" sz="1300" b="1" i="0" dirty="0">
                <a:effectLst/>
                <a:latin typeface="Bell MT" panose="02020503060305020303" pitchFamily="18" charset="0"/>
              </a:rPr>
              <a:t>A minimum of six days' annual paid vacation period (which increases by two days in each subsequent year up to a maximum of 12 days). After the fourth year, the vacation period increases by two days for each subsequent five years of service.</a:t>
            </a:r>
          </a:p>
          <a:p>
            <a:pPr algn="l">
              <a:buFont typeface="Arial" panose="020B0604020202020204" pitchFamily="34" charset="0"/>
              <a:buChar char="•"/>
            </a:pPr>
            <a:r>
              <a:rPr lang="en-US" sz="1300" b="1" i="0" dirty="0">
                <a:effectLst/>
                <a:latin typeface="Bell MT" panose="02020503060305020303" pitchFamily="18" charset="0"/>
              </a:rPr>
              <a:t>A Christmas bonus which must be paid before 20 December of each year, which is equivalent to a minimum of 15 days' salary.</a:t>
            </a:r>
          </a:p>
          <a:p>
            <a:pPr algn="l">
              <a:buFont typeface="Arial" panose="020B0604020202020204" pitchFamily="34" charset="0"/>
              <a:buChar char="•"/>
            </a:pPr>
            <a:endParaRPr lang="en-US" sz="1200" b="1" i="0" dirty="0">
              <a:effectLst/>
              <a:latin typeface="Bell MT" panose="02020503060305020303" pitchFamily="18" charset="0"/>
            </a:endParaRPr>
          </a:p>
          <a:p>
            <a:endParaRPr lang="en-US" dirty="0"/>
          </a:p>
        </p:txBody>
      </p:sp>
      <p:sp>
        <p:nvSpPr>
          <p:cNvPr id="5" name="TextBox 4">
            <a:extLst>
              <a:ext uri="{FF2B5EF4-FFF2-40B4-BE49-F238E27FC236}">
                <a16:creationId xmlns:a16="http://schemas.microsoft.com/office/drawing/2014/main" id="{660E1626-2466-4084-AC76-7E1750663963}"/>
              </a:ext>
            </a:extLst>
          </p:cNvPr>
          <p:cNvSpPr txBox="1"/>
          <p:nvPr/>
        </p:nvSpPr>
        <p:spPr>
          <a:xfrm>
            <a:off x="8975447" y="6428933"/>
            <a:ext cx="3216553" cy="400110"/>
          </a:xfrm>
          <a:prstGeom prst="rect">
            <a:avLst/>
          </a:prstGeom>
          <a:noFill/>
        </p:spPr>
        <p:txBody>
          <a:bodyPr wrap="square" rtlCol="0">
            <a:spAutoFit/>
          </a:bodyPr>
          <a:lstStyle/>
          <a:p>
            <a:r>
              <a:rPr lang="en-US" sz="1000" dirty="0"/>
              <a:t>Work Cited: </a:t>
            </a:r>
            <a:r>
              <a:rPr lang="en-US" sz="1000" dirty="0">
                <a:hlinkClick r:id="rId7">
                  <a:extLst>
                    <a:ext uri="{A12FA001-AC4F-418D-AE19-62706E023703}">
                      <ahyp:hlinkClr xmlns:ahyp="http://schemas.microsoft.com/office/drawing/2018/hyperlinkcolor" val="tx"/>
                    </a:ext>
                  </a:extLst>
                </a:hlinkClick>
              </a:rPr>
              <a:t>www.expatica.com/uk</a:t>
            </a:r>
            <a:endParaRPr lang="en-US" sz="1000" dirty="0"/>
          </a:p>
          <a:p>
            <a:r>
              <a:rPr lang="en-US" sz="1000" dirty="0">
                <a:hlinkClick r:id="rId8">
                  <a:extLst>
                    <a:ext uri="{A12FA001-AC4F-418D-AE19-62706E023703}">
                      <ahyp:hlinkClr xmlns:ahyp="http://schemas.microsoft.com/office/drawing/2018/hyperlinkcolor" val="tx"/>
                    </a:ext>
                  </a:extLst>
                </a:hlinkClick>
              </a:rPr>
              <a:t>Practitioner Insights News &amp; Analysis | Westlaw</a:t>
            </a:r>
            <a:endParaRPr lang="en-US" sz="1000" dirty="0"/>
          </a:p>
        </p:txBody>
      </p:sp>
    </p:spTree>
    <p:extLst>
      <p:ext uri="{BB962C8B-B14F-4D97-AF65-F5344CB8AC3E}">
        <p14:creationId xmlns:p14="http://schemas.microsoft.com/office/powerpoint/2010/main" val="3288336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F3472-20E0-4F17-B18A-09129FA10F5C}"/>
              </a:ext>
            </a:extLst>
          </p:cNvPr>
          <p:cNvSpPr>
            <a:spLocks noGrp="1"/>
          </p:cNvSpPr>
          <p:nvPr>
            <p:ph type="title"/>
          </p:nvPr>
        </p:nvSpPr>
        <p:spPr>
          <a:xfrm>
            <a:off x="477078" y="613045"/>
            <a:ext cx="2951570" cy="813817"/>
          </a:xfrm>
        </p:spPr>
        <p:txBody>
          <a:bodyPr>
            <a:normAutofit fontScale="90000"/>
          </a:bodyPr>
          <a:lstStyle/>
          <a:p>
            <a:pPr fontAlgn="base"/>
            <a:r>
              <a:rPr lang="en-US" b="0" i="0" dirty="0">
                <a:solidFill>
                  <a:schemeClr val="accent2"/>
                </a:solidFill>
                <a:effectLst/>
                <a:latin typeface="Aspira"/>
              </a:rPr>
              <a:t>TRAINING MODULE FOR MANAGERS...</a:t>
            </a:r>
            <a:endParaRPr lang="en-US" dirty="0">
              <a:solidFill>
                <a:schemeClr val="accent2"/>
              </a:solidFill>
            </a:endParaRPr>
          </a:p>
        </p:txBody>
      </p:sp>
      <p:graphicFrame>
        <p:nvGraphicFramePr>
          <p:cNvPr id="7" name="Content Placeholder 6">
            <a:extLst>
              <a:ext uri="{FF2B5EF4-FFF2-40B4-BE49-F238E27FC236}">
                <a16:creationId xmlns:a16="http://schemas.microsoft.com/office/drawing/2014/main" id="{88E30A4C-5C5C-4D37-9C36-4F6AA23ACC11}"/>
              </a:ext>
            </a:extLst>
          </p:cNvPr>
          <p:cNvGraphicFramePr>
            <a:graphicFrameLocks noGrp="1"/>
          </p:cNvGraphicFramePr>
          <p:nvPr>
            <p:ph idx="1"/>
            <p:extLst>
              <p:ext uri="{D42A27DB-BD31-4B8C-83A1-F6EECF244321}">
                <p14:modId xmlns:p14="http://schemas.microsoft.com/office/powerpoint/2010/main" val="185961832"/>
              </p:ext>
            </p:extLst>
          </p:nvPr>
        </p:nvGraphicFramePr>
        <p:xfrm>
          <a:off x="4900613" y="1179513"/>
          <a:ext cx="6651625" cy="465931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9BDF7-D17A-475A-9E2B-50681953DFE6}"/>
              </a:ext>
            </a:extLst>
          </p:cNvPr>
          <p:cNvSpPr>
            <a:spLocks noGrp="1"/>
          </p:cNvSpPr>
          <p:nvPr>
            <p:ph type="body" sz="half" idx="2"/>
          </p:nvPr>
        </p:nvSpPr>
        <p:spPr>
          <a:xfrm>
            <a:off x="454550" y="1617453"/>
            <a:ext cx="3657599" cy="4658215"/>
          </a:xfrm>
        </p:spPr>
        <p:txBody>
          <a:bodyPr>
            <a:normAutofit lnSpcReduction="10000"/>
          </a:bodyPr>
          <a:lstStyle/>
          <a:p>
            <a:r>
              <a:rPr lang="en-US" dirty="0"/>
              <a:t>Team Leadership/Employee Morale </a:t>
            </a:r>
          </a:p>
          <a:p>
            <a:r>
              <a:rPr lang="en-US" dirty="0"/>
              <a:t>Understanding Budget Analysis Summary Breakdown</a:t>
            </a:r>
          </a:p>
          <a:p>
            <a:r>
              <a:rPr lang="en-US" dirty="0"/>
              <a:t>Compliant Company Guidelines, Protocol and Functions</a:t>
            </a:r>
          </a:p>
          <a:p>
            <a:r>
              <a:rPr lang="en-US" dirty="0"/>
              <a:t>Company Policies and Standards </a:t>
            </a:r>
          </a:p>
          <a:p>
            <a:r>
              <a:rPr lang="en-US" dirty="0"/>
              <a:t>Covid-19 Mandatory guidelines</a:t>
            </a:r>
          </a:p>
          <a:p>
            <a:r>
              <a:rPr lang="en-US" dirty="0"/>
              <a:t>Company Model, Vision, and Projections</a:t>
            </a:r>
          </a:p>
          <a:p>
            <a:r>
              <a:rPr lang="en-US" dirty="0"/>
              <a:t>Customer Service and Culture Awareness </a:t>
            </a:r>
          </a:p>
          <a:p>
            <a:r>
              <a:rPr lang="en-US" dirty="0"/>
              <a:t>Human Resource and Support</a:t>
            </a:r>
          </a:p>
          <a:p>
            <a:r>
              <a:rPr lang="en-US" dirty="0"/>
              <a:t>Labor Laws Briefing. </a:t>
            </a:r>
          </a:p>
          <a:p>
            <a:r>
              <a:rPr lang="en-US" b="0" i="0" dirty="0">
                <a:solidFill>
                  <a:schemeClr val="bg1"/>
                </a:solidFill>
                <a:effectLst/>
              </a:rPr>
              <a:t>Ethical and Social </a:t>
            </a:r>
            <a:r>
              <a:rPr lang="en-US" dirty="0">
                <a:solidFill>
                  <a:schemeClr val="bg1"/>
                </a:solidFill>
              </a:rPr>
              <a:t>R</a:t>
            </a:r>
            <a:r>
              <a:rPr lang="en-US" b="0" i="0" dirty="0">
                <a:solidFill>
                  <a:schemeClr val="bg1"/>
                </a:solidFill>
                <a:effectLst/>
              </a:rPr>
              <a:t>esponsibilities.</a:t>
            </a:r>
            <a:r>
              <a:rPr lang="en-US" dirty="0">
                <a:solidFill>
                  <a:schemeClr val="bg1"/>
                </a:solidFill>
              </a:rPr>
              <a:t> </a:t>
            </a:r>
          </a:p>
          <a:p>
            <a:endParaRPr lang="en-US" dirty="0"/>
          </a:p>
        </p:txBody>
      </p:sp>
    </p:spTree>
    <p:extLst>
      <p:ext uri="{BB962C8B-B14F-4D97-AF65-F5344CB8AC3E}">
        <p14:creationId xmlns:p14="http://schemas.microsoft.com/office/powerpoint/2010/main" val="475021529"/>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Override1.xml><?xml version="1.0" encoding="utf-8"?>
<a:themeOverride xmlns:a="http://schemas.openxmlformats.org/drawingml/2006/main">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themeOverride>
</file>

<file path=ppt/theme/themeOverride2.xml><?xml version="1.0" encoding="utf-8"?>
<a:themeOverride xmlns:a="http://schemas.openxmlformats.org/drawingml/2006/main">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themeOverride>
</file>

<file path=ppt/theme/themeOverride3.xml><?xml version="1.0" encoding="utf-8"?>
<a:themeOverride xmlns:a="http://schemas.openxmlformats.org/drawingml/2006/main">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themeOverride>
</file>

<file path=ppt/theme/themeOverride4.xml><?xml version="1.0" encoding="utf-8"?>
<a:themeOverride xmlns:a="http://schemas.openxmlformats.org/drawingml/2006/main">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455B2D-BAB7-438A-85DA-0266A24CB79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D8C6403A-684A-431F-8F36-A24C99E28661}">
  <ds:schemaRefs>
    <ds:schemaRef ds:uri="http://schemas.microsoft.com/sharepoint/v3/contenttype/forms"/>
  </ds:schemaRefs>
</ds:datastoreItem>
</file>

<file path=customXml/itemProps3.xml><?xml version="1.0" encoding="utf-8"?>
<ds:datastoreItem xmlns:ds="http://schemas.openxmlformats.org/officeDocument/2006/customXml" ds:itemID="{CDF95FD5-1F25-4FA5-84C8-2AB1AFB896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441</TotalTime>
  <Words>757</Words>
  <Application>Microsoft Office PowerPoint</Application>
  <PresentationFormat>Widescreen</PresentationFormat>
  <Paragraphs>82</Paragraphs>
  <Slides>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Arial</vt:lpstr>
      <vt:lpstr>Arial Narrow</vt:lpstr>
      <vt:lpstr>Aspira</vt:lpstr>
      <vt:lpstr>Bell MT</vt:lpstr>
      <vt:lpstr>Franklin Gothic Book</vt:lpstr>
      <vt:lpstr>Franklin Gothic Demi</vt:lpstr>
      <vt:lpstr>Helvetica</vt:lpstr>
      <vt:lpstr>inherit</vt:lpstr>
      <vt:lpstr>Poor Richard</vt:lpstr>
      <vt:lpstr>Wingdings 2</vt:lpstr>
      <vt:lpstr>DividendVTI</vt:lpstr>
      <vt:lpstr>Fish To GO U.k/Mexico </vt:lpstr>
      <vt:lpstr>choosing a host-country national staffing strategy</vt:lpstr>
      <vt:lpstr>Compensation Plan:  U.k/Mexico</vt:lpstr>
      <vt:lpstr>Compensation Plan:  U.K/Mexico</vt:lpstr>
      <vt:lpstr>TRAINING MODULE FOR MANAGERS...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Fish To GO U.k/Mexico</dc:title>
  <dc:creator>Ariana T. Purnell</dc:creator>
  <cp:lastModifiedBy>Ariana T. Purnell</cp:lastModifiedBy>
  <cp:revision>33</cp:revision>
  <dcterms:created xsi:type="dcterms:W3CDTF">2020-12-04T09:46:45Z</dcterms:created>
  <dcterms:modified xsi:type="dcterms:W3CDTF">2020-12-04T17:07:58Z</dcterms:modified>
</cp:coreProperties>
</file>