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6fa3c898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6fa3c8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=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90ccdf9d1b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90ccdf9d1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6fa3c898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6fa3c8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74d7a0078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74d7a007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74d7a0078f_2_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74d7a0078f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6fa3c898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6fa3c89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6fa3c898_0_1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6fa3c89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c6fa3c898_0_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c6fa3c89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90ccdf9d1b_0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90ccdf9d1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c6fa3c898_0_7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c6fa3c89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74d7a0078f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74d7a0078f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hyperlink" Target="https://creativecommons.org/licenses/by-nc/4.0/" TargetMode="External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15.png"/><Relationship Id="rId5" Type="http://schemas.openxmlformats.org/officeDocument/2006/relationships/image" Target="../media/image1.jpg"/><Relationship Id="rId6" Type="http://schemas.openxmlformats.org/officeDocument/2006/relationships/hyperlink" Target="https://commons.wikimedia.org/wiki/File:Minor_Cooper_Keith_in_1917.jpg" TargetMode="External"/><Relationship Id="rId7" Type="http://schemas.openxmlformats.org/officeDocument/2006/relationships/hyperlink" Target="https://wiki.creativecommons.org/Public_domain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hyperlink" Target="https://www.si.edu/newsdesk/about/stats" TargetMode="External"/><Relationship Id="rId5" Type="http://schemas.openxmlformats.org/officeDocument/2006/relationships/image" Target="../media/image19.png"/><Relationship Id="rId6" Type="http://schemas.openxmlformats.org/officeDocument/2006/relationships/hyperlink" Target="https://commons.wikimedia.org/wiki/File:Smithsonian_American_Art_Museum_02264.JPG" TargetMode="External"/><Relationship Id="rId7" Type="http://schemas.openxmlformats.org/officeDocument/2006/relationships/hyperlink" Target="http://creativecommons.org/licenses/by/3.0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hyperlink" Target="https://aflouvre.org/donors/" TargetMode="External"/><Relationship Id="rId5" Type="http://schemas.openxmlformats.org/officeDocument/2006/relationships/hyperlink" Target="https://commons.wikimedia.org/wiki/File:Louvre_Museum_Wikimedia_Commons.jpg" TargetMode="External"/><Relationship Id="rId6" Type="http://schemas.openxmlformats.org/officeDocument/2006/relationships/hyperlink" Target="https://www.flickr.com/people/75729488@N03" TargetMode="External"/><Relationship Id="rId7" Type="http://schemas.openxmlformats.org/officeDocument/2006/relationships/hyperlink" Target="http://creativecommons.org/licenses/by/3.0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hyperlink" Target="https://www.metmuseum.org/join-and-give/corporate-support" TargetMode="External"/><Relationship Id="rId11" Type="http://schemas.openxmlformats.org/officeDocument/2006/relationships/hyperlink" Target="http://creativecommons.org/licenses/by/3.0" TargetMode="External"/><Relationship Id="rId10" Type="http://schemas.openxmlformats.org/officeDocument/2006/relationships/hyperlink" Target="https://en.wikipedia.org/wiki/File:Metropolitan_museum_of_art_2.jpg" TargetMode="External"/><Relationship Id="rId9" Type="http://schemas.openxmlformats.org/officeDocument/2006/relationships/image" Target="../media/image14.png"/><Relationship Id="rId5" Type="http://schemas.openxmlformats.org/officeDocument/2006/relationships/hyperlink" Target="https://www.metmuseum.org/-/media/files/about-the-met/annual-reports/2020-2021/the-board-of-trustees-annual-report-2020-21.pdf?sc_lang=en&amp;hash=53CFBAF564FFDE72C5876325E0670E1D" TargetMode="External"/><Relationship Id="rId6" Type="http://schemas.openxmlformats.org/officeDocument/2006/relationships/image" Target="../media/image17.png"/><Relationship Id="rId7" Type="http://schemas.openxmlformats.org/officeDocument/2006/relationships/image" Target="../media/image11.png"/><Relationship Id="rId8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Relationship Id="rId4" Type="http://schemas.openxmlformats.org/officeDocument/2006/relationships/hyperlink" Target="https://www.nationalgallery.org.uk/about-us/organisation/board-of-trustees" TargetMode="External"/><Relationship Id="rId10" Type="http://schemas.openxmlformats.org/officeDocument/2006/relationships/hyperlink" Target="http://creativecommons.org/licenses/by/2.0" TargetMode="External"/><Relationship Id="rId9" Type="http://schemas.openxmlformats.org/officeDocument/2006/relationships/hyperlink" Target="https://www.flickr.com/photos/mauricedb/" TargetMode="External"/><Relationship Id="rId5" Type="http://schemas.openxmlformats.org/officeDocument/2006/relationships/hyperlink" Target="https://www.nationalgallery.org.uk/media/huhneswy/merged100dpi_annualreview2022.pdf" TargetMode="External"/><Relationship Id="rId6" Type="http://schemas.openxmlformats.org/officeDocument/2006/relationships/image" Target="../media/image7.png"/><Relationship Id="rId7" Type="http://schemas.openxmlformats.org/officeDocument/2006/relationships/image" Target="../media/image9.jpg"/><Relationship Id="rId8" Type="http://schemas.openxmlformats.org/officeDocument/2006/relationships/hyperlink" Target="https://www.flickr.com/photos/mauricedb/2742966709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091725"/>
            <a:ext cx="8520600" cy="108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b="1" lang="en" sz="4300"/>
              <a:t>Museums and Costa Rica</a:t>
            </a:r>
            <a:endParaRPr b="1" sz="43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Ella Doyle BMCC, CUNY</a:t>
            </a:r>
            <a:r>
              <a:rPr lang="en">
                <a:solidFill>
                  <a:schemeClr val="dk1"/>
                </a:solidFill>
              </a:rPr>
              <a:t> • </a:t>
            </a:r>
            <a:r>
              <a:rPr lang="en">
                <a:solidFill>
                  <a:schemeClr val="dk1"/>
                </a:solidFill>
              </a:rPr>
              <a:t>BSAA 2022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197000" y="2221375"/>
            <a:ext cx="4542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Gatekeepers &amp; Canon Makers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64625" y="4690700"/>
            <a:ext cx="8161500" cy="323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This work is licensed under the Creative Commons Attribution-NonCommercial 4.0 International License. </a:t>
            </a:r>
            <a:r>
              <a:rPr lang="en" sz="9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https://creativecommons.org/licenses/by-nc/4.0/</a:t>
            </a:r>
            <a:endParaRPr sz="1200"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0437" y="4244549"/>
            <a:ext cx="1275125" cy="44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5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50"/>
          </a:p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265500" y="2088825"/>
            <a:ext cx="4045200" cy="11766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How many artifacts were just returned to Costa Rica by the Brooklyn Museum?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4797300" y="2088825"/>
            <a:ext cx="4045200" cy="11766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Who was responsible for      removing, selling and then  “donating” them?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idx="2" type="body"/>
          </p:nvPr>
        </p:nvSpPr>
        <p:spPr>
          <a:xfrm>
            <a:off x="4680450" y="133675"/>
            <a:ext cx="4238100" cy="13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50"/>
              <a:t>Minor Cooper Keith was a railroad tycoon and a banana plantation owner. He was able to dominate the banana trade in Central America and Columbia. He also pursued the gold mines located in C.R.</a:t>
            </a:r>
            <a:endParaRPr b="1" sz="1350"/>
          </a:p>
        </p:txBody>
      </p:sp>
      <p:sp>
        <p:nvSpPr>
          <p:cNvPr id="71" name="Google Shape;71;p15"/>
          <p:cNvSpPr txBox="1"/>
          <p:nvPr/>
        </p:nvSpPr>
        <p:spPr>
          <a:xfrm>
            <a:off x="4753650" y="3672125"/>
            <a:ext cx="423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descr="This is a portrait of Minor Cooper Keith" id="72" name="Google Shape;72;p15" title="Minor Cooper Keith"/>
          <p:cNvPicPr preferRelativeResize="0"/>
          <p:nvPr/>
        </p:nvPicPr>
        <p:blipFill rotWithShape="1">
          <a:blip r:embed="rId4">
            <a:alphaModFix/>
          </a:blip>
          <a:srcRect b="1909" l="2703" r="3435" t="3115"/>
          <a:stretch/>
        </p:blipFill>
        <p:spPr>
          <a:xfrm>
            <a:off x="1064163" y="1075450"/>
            <a:ext cx="2188524" cy="30685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7000" fadeDir="5400012" kx="0" rotWithShape="0" algn="bl" stPos="0" sy="-100000" ky="0"/>
          </a:effectLst>
        </p:spPr>
      </p:pic>
      <p:pic>
        <p:nvPicPr>
          <p:cNvPr descr="This is an image of Minor Cooper Keith with bananas that have been taken from his banana plantation." id="73" name="Google Shape;73;p15" title="Minor Cooper Keith with Bananas 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1850" y="1542925"/>
            <a:ext cx="3865900" cy="20576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570075" y="124150"/>
            <a:ext cx="3176700" cy="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1,300 </a:t>
            </a:r>
            <a:r>
              <a:rPr b="1" lang="en" sz="1300">
                <a:solidFill>
                  <a:schemeClr val="dk1"/>
                </a:solidFill>
              </a:rPr>
              <a:t>Costa Rican artifacts have returned to the National Museum of Costa Rica</a:t>
            </a:r>
            <a:endParaRPr sz="1100"/>
          </a:p>
        </p:txBody>
      </p:sp>
      <p:sp>
        <p:nvSpPr>
          <p:cNvPr id="75" name="Google Shape;75;p15"/>
          <p:cNvSpPr txBox="1"/>
          <p:nvPr/>
        </p:nvSpPr>
        <p:spPr>
          <a:xfrm>
            <a:off x="4753650" y="3739450"/>
            <a:ext cx="4091700" cy="14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50">
                <a:solidFill>
                  <a:schemeClr val="dk1"/>
                </a:solidFill>
              </a:rPr>
              <a:t>By exploiting the local inhabitants and using their labor, he was able to move artifacts out of the country. By the time of his passing, over </a:t>
            </a:r>
            <a:r>
              <a:rPr b="1" i="1" lang="en" sz="1900">
                <a:solidFill>
                  <a:schemeClr val="dk1"/>
                </a:solidFill>
              </a:rPr>
              <a:t>16,000</a:t>
            </a:r>
            <a:r>
              <a:rPr b="1" lang="en" sz="1350">
                <a:solidFill>
                  <a:schemeClr val="dk1"/>
                </a:solidFill>
              </a:rPr>
              <a:t> artifacts had been exported to the United States.</a:t>
            </a:r>
            <a:endParaRPr sz="1350"/>
          </a:p>
        </p:txBody>
      </p:sp>
      <p:sp>
        <p:nvSpPr>
          <p:cNvPr id="76" name="Google Shape;76;p15"/>
          <p:cNvSpPr txBox="1"/>
          <p:nvPr/>
        </p:nvSpPr>
        <p:spPr>
          <a:xfrm>
            <a:off x="633975" y="4446250"/>
            <a:ext cx="3048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Minor Cooper Keith (1848-1929)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"Minor Cooper Keith"</a:t>
            </a:r>
            <a:r>
              <a:rPr b="1" lang="en" sz="1000">
                <a:solidFill>
                  <a:schemeClr val="dk1"/>
                </a:solidFill>
              </a:rPr>
              <a:t> by Library of Congress is in the </a:t>
            </a:r>
            <a:r>
              <a:rPr b="1" lang="en" sz="1000" u="sng">
                <a:solidFill>
                  <a:schemeClr val="dk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Public Domain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265500" y="69280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results</a:t>
            </a:r>
            <a:endParaRPr/>
          </a:p>
        </p:txBody>
      </p:sp>
      <p:sp>
        <p:nvSpPr>
          <p:cNvPr id="82" name="Google Shape;82;p16"/>
          <p:cNvSpPr txBox="1"/>
          <p:nvPr>
            <p:ph idx="2" type="body"/>
          </p:nvPr>
        </p:nvSpPr>
        <p:spPr>
          <a:xfrm>
            <a:off x="4939500" y="452100"/>
            <a:ext cx="3837000" cy="423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Accessibility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There is currently (December 2022) very limited access to Costa Rican art and artifacts in Costa Rica.</a:t>
            </a:r>
            <a:endParaRPr b="1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Museum websites are not extensive and are not regularly updated. (This takes funding!)</a:t>
            </a:r>
            <a:endParaRPr sz="1500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Consequently, the best (and sometimes only) way to see this art is to travel, which is also largely inaccessible.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From our computers, what do we have access to?</a:t>
            </a:r>
            <a:endParaRPr b="1"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We have “virtual travel” access to some of the most famous museums online via the internet:</a:t>
            </a:r>
            <a:endParaRPr sz="1400"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Smithsonian, Louvre, The Met, Nationally Gallery (England)</a:t>
            </a:r>
            <a:endParaRPr/>
          </a:p>
        </p:txBody>
      </p:sp>
      <p:pic>
        <p:nvPicPr>
          <p:cNvPr descr="This is a flag of Costa Rica " id="83" name="Google Shape;83;p16" title="Costa Rican Fla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4263" y="2312825"/>
            <a:ext cx="2647668" cy="252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79475" y="931225"/>
            <a:ext cx="43827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en" sz="2980"/>
              <a:t>Something to consider…</a:t>
            </a:r>
            <a:endParaRPr i="1" sz="2680"/>
          </a:p>
        </p:txBody>
      </p:sp>
      <p:sp>
        <p:nvSpPr>
          <p:cNvPr id="89" name="Google Shape;89;p17"/>
          <p:cNvSpPr txBox="1"/>
          <p:nvPr>
            <p:ph idx="2" type="body"/>
          </p:nvPr>
        </p:nvSpPr>
        <p:spPr>
          <a:xfrm>
            <a:off x="4939500" y="452100"/>
            <a:ext cx="3837000" cy="423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Museums hold power, </a:t>
            </a:r>
            <a:endParaRPr b="1"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u="sng"/>
              <a:t>directly and indirectly.</a:t>
            </a:r>
            <a:endParaRPr b="1"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Let’s consider who controls what goes into a museum.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Board members, donors (both of artifacts/money) and curators are all players </a:t>
            </a:r>
            <a:r>
              <a:rPr b="1" i="1" lang="en"/>
              <a:t>in  deciding what the public sees and how we see it.</a:t>
            </a:r>
            <a:endParaRPr b="1"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Google Shape;94;p18"/>
          <p:cNvCxnSpPr>
            <a:endCxn id="95" idx="0"/>
          </p:cNvCxnSpPr>
          <p:nvPr/>
        </p:nvCxnSpPr>
        <p:spPr>
          <a:xfrm>
            <a:off x="7699250" y="2339038"/>
            <a:ext cx="4800" cy="1413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8"/>
          <p:cNvCxnSpPr>
            <a:endCxn id="97" idx="0"/>
          </p:cNvCxnSpPr>
          <p:nvPr/>
        </p:nvCxnSpPr>
        <p:spPr>
          <a:xfrm>
            <a:off x="8364150" y="2022900"/>
            <a:ext cx="161700" cy="78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8"/>
          <p:cNvCxnSpPr/>
          <p:nvPr/>
        </p:nvCxnSpPr>
        <p:spPr>
          <a:xfrm flipH="1">
            <a:off x="5948575" y="2125300"/>
            <a:ext cx="37500" cy="1037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8"/>
          <p:cNvCxnSpPr>
            <a:endCxn id="100" idx="0"/>
          </p:cNvCxnSpPr>
          <p:nvPr/>
        </p:nvCxnSpPr>
        <p:spPr>
          <a:xfrm flipH="1">
            <a:off x="5185125" y="2276175"/>
            <a:ext cx="237600" cy="60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" name="Google Shape;101;p18"/>
          <p:cNvSpPr txBox="1"/>
          <p:nvPr>
            <p:ph type="title"/>
          </p:nvPr>
        </p:nvSpPr>
        <p:spPr>
          <a:xfrm>
            <a:off x="1148850" y="233850"/>
            <a:ext cx="6846300" cy="572700"/>
          </a:xfrm>
          <a:prstGeom prst="rect">
            <a:avLst/>
          </a:prstGeom>
          <a:gradFill>
            <a:gsLst>
              <a:gs pos="0">
                <a:srgbClr val="515151"/>
              </a:gs>
              <a:gs pos="100000">
                <a:srgbClr val="10101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/>
              <a:t>Smithsonian Museum- Washington DC, USA</a:t>
            </a:r>
            <a:endParaRPr b="1" sz="2420"/>
          </a:p>
        </p:txBody>
      </p:sp>
      <p:sp>
        <p:nvSpPr>
          <p:cNvPr id="102" name="Google Shape;102;p18"/>
          <p:cNvSpPr txBox="1"/>
          <p:nvPr/>
        </p:nvSpPr>
        <p:spPr>
          <a:xfrm>
            <a:off x="201225" y="4504875"/>
            <a:ext cx="295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Source: </a:t>
            </a:r>
            <a:r>
              <a:rPr i="1" lang="en" u="sng">
                <a:solidFill>
                  <a:schemeClr val="hlink"/>
                </a:solidFill>
                <a:hlinkClick r:id="rId4"/>
              </a:rPr>
              <a:t>Smithsonian Institute </a:t>
            </a:r>
            <a:endParaRPr i="1"/>
          </a:p>
        </p:txBody>
      </p:sp>
      <p:cxnSp>
        <p:nvCxnSpPr>
          <p:cNvPr id="103" name="Google Shape;103;p18"/>
          <p:cNvCxnSpPr/>
          <p:nvPr/>
        </p:nvCxnSpPr>
        <p:spPr>
          <a:xfrm flipH="1">
            <a:off x="5005225" y="2022900"/>
            <a:ext cx="251700" cy="492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" name="Google Shape;104;p18"/>
          <p:cNvSpPr/>
          <p:nvPr/>
        </p:nvSpPr>
        <p:spPr>
          <a:xfrm>
            <a:off x="5168650" y="1401225"/>
            <a:ext cx="1345500" cy="9378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20 Million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3984150" y="2440175"/>
            <a:ext cx="1175700" cy="6732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Lilly Endowment, INC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4673475" y="2880075"/>
            <a:ext cx="1023300" cy="7545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Robert Frederick Smith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5455675" y="3138950"/>
            <a:ext cx="1023300" cy="10371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highlight>
                  <a:srgbClr val="4C1130"/>
                </a:highlight>
              </a:rPr>
              <a:t>The Oprah Winfrey </a:t>
            </a:r>
            <a:r>
              <a:rPr lang="en" sz="1100">
                <a:solidFill>
                  <a:schemeClr val="dk1"/>
                </a:solidFill>
              </a:rPr>
              <a:t>Charitable Foundation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7094250" y="1454850"/>
            <a:ext cx="1345500" cy="9378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10 Million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7938000" y="2810700"/>
            <a:ext cx="1175700" cy="6732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highlight>
                  <a:srgbClr val="4C1130"/>
                </a:highlight>
              </a:rPr>
              <a:t>Bill &amp; Melinda Gates </a:t>
            </a:r>
            <a:r>
              <a:rPr lang="en" sz="1100">
                <a:solidFill>
                  <a:schemeClr val="dk1"/>
                </a:solidFill>
              </a:rPr>
              <a:t>Foundation</a:t>
            </a:r>
            <a:endParaRPr sz="1100">
              <a:solidFill>
                <a:schemeClr val="dk1"/>
              </a:solidFill>
            </a:endParaRPr>
          </a:p>
        </p:txBody>
      </p:sp>
      <p:cxnSp>
        <p:nvCxnSpPr>
          <p:cNvPr id="108" name="Google Shape;108;p18"/>
          <p:cNvCxnSpPr>
            <a:stCxn id="107" idx="3"/>
          </p:cNvCxnSpPr>
          <p:nvPr/>
        </p:nvCxnSpPr>
        <p:spPr>
          <a:xfrm flipH="1">
            <a:off x="6992194" y="2255312"/>
            <a:ext cx="299100" cy="76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9" name="Google Shape;1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075" y="2710861"/>
            <a:ext cx="898776" cy="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/>
          <p:nvPr/>
        </p:nvSpPr>
        <p:spPr>
          <a:xfrm>
            <a:off x="7116200" y="3752038"/>
            <a:ext cx="1175700" cy="6732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David M. Rubenstein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201225" y="1155600"/>
            <a:ext cx="2580900" cy="16551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Board Members: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Dennis Keller- </a:t>
            </a: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Chair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Michele J Hooper- </a:t>
            </a: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Vice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Jorge G. Puente- </a:t>
            </a: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Vice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Fredericka Stevenson- </a:t>
            </a: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Vice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228400" y="3308100"/>
            <a:ext cx="2442600" cy="9378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Amount of visitors per year: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 3.15 Million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5898025" y="947288"/>
            <a:ext cx="2742900" cy="3132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Smithsonian Museum Donors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5898025" y="4558100"/>
            <a:ext cx="317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"Smithsonian Museum"</a:t>
            </a:r>
            <a:r>
              <a:rPr b="1" lang="en" sz="1100">
                <a:solidFill>
                  <a:schemeClr val="dk1"/>
                </a:solidFill>
              </a:rPr>
              <a:t> by Sebastian Wallroth is licensed under </a:t>
            </a:r>
            <a:r>
              <a:rPr b="1" lang="en" sz="1100" u="sng">
                <a:solidFill>
                  <a:schemeClr val="dk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 3.0</a:t>
            </a:r>
            <a:endParaRPr b="1"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9"/>
          <p:cNvCxnSpPr/>
          <p:nvPr/>
        </p:nvCxnSpPr>
        <p:spPr>
          <a:xfrm>
            <a:off x="8173100" y="1226100"/>
            <a:ext cx="50400" cy="269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19"/>
          <p:cNvCxnSpPr/>
          <p:nvPr/>
        </p:nvCxnSpPr>
        <p:spPr>
          <a:xfrm>
            <a:off x="7125675" y="1293075"/>
            <a:ext cx="261000" cy="1144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19"/>
          <p:cNvCxnSpPr/>
          <p:nvPr/>
        </p:nvCxnSpPr>
        <p:spPr>
          <a:xfrm>
            <a:off x="5765850" y="1182126"/>
            <a:ext cx="207600" cy="91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19"/>
          <p:cNvCxnSpPr/>
          <p:nvPr/>
        </p:nvCxnSpPr>
        <p:spPr>
          <a:xfrm>
            <a:off x="5269250" y="1182126"/>
            <a:ext cx="207600" cy="144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19"/>
          <p:cNvCxnSpPr/>
          <p:nvPr/>
        </p:nvCxnSpPr>
        <p:spPr>
          <a:xfrm>
            <a:off x="4891975" y="1028675"/>
            <a:ext cx="0" cy="1006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" name="Google Shape;123;p19"/>
          <p:cNvSpPr txBox="1"/>
          <p:nvPr>
            <p:ph type="title"/>
          </p:nvPr>
        </p:nvSpPr>
        <p:spPr>
          <a:xfrm>
            <a:off x="1897200" y="264950"/>
            <a:ext cx="53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Louvre Museum - Paris, France</a:t>
            </a:r>
            <a:endParaRPr b="1"/>
          </a:p>
        </p:txBody>
      </p:sp>
      <p:sp>
        <p:nvSpPr>
          <p:cNvPr id="124" name="Google Shape;124;p19"/>
          <p:cNvSpPr txBox="1"/>
          <p:nvPr/>
        </p:nvSpPr>
        <p:spPr>
          <a:xfrm>
            <a:off x="109200" y="4743300"/>
            <a:ext cx="37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Source: </a:t>
            </a:r>
            <a:r>
              <a:rPr i="1" lang="en" u="sng">
                <a:solidFill>
                  <a:schemeClr val="hlink"/>
                </a:solidFill>
                <a:hlinkClick r:id="rId4"/>
              </a:rPr>
              <a:t>American Friends of the Louvre</a:t>
            </a:r>
            <a:r>
              <a:rPr i="1" lang="en">
                <a:solidFill>
                  <a:schemeClr val="dk1"/>
                </a:solidFill>
              </a:rPr>
              <a:t>, 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4803950" y="892875"/>
            <a:ext cx="3923700" cy="4002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Louvre Donors (American Friends of Louvre)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4250625" y="2034875"/>
            <a:ext cx="1056300" cy="7044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Christopher Babcock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5004425" y="2616800"/>
            <a:ext cx="792300" cy="7044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Virginia Barbato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5691150" y="2100125"/>
            <a:ext cx="897900" cy="7044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Victoria Bjorklund</a:t>
            </a:r>
            <a:endParaRPr sz="900">
              <a:solidFill>
                <a:schemeClr val="dk1"/>
              </a:solidFill>
            </a:endParaRPr>
          </a:p>
        </p:txBody>
      </p:sp>
      <p:cxnSp>
        <p:nvCxnSpPr>
          <p:cNvPr id="129" name="Google Shape;129;p19"/>
          <p:cNvCxnSpPr/>
          <p:nvPr/>
        </p:nvCxnSpPr>
        <p:spPr>
          <a:xfrm>
            <a:off x="6637550" y="1313075"/>
            <a:ext cx="256500" cy="1700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" name="Google Shape;130;p19"/>
          <p:cNvSpPr/>
          <p:nvPr/>
        </p:nvSpPr>
        <p:spPr>
          <a:xfrm>
            <a:off x="6174725" y="2993175"/>
            <a:ext cx="1282800" cy="7044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Ildiko &amp; Gilbert Butler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6955750" y="2308775"/>
            <a:ext cx="1482600" cy="7044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Elizabeth and Stanislas Debreu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6426225" y="3844100"/>
            <a:ext cx="2442900" cy="7044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Emilia Pirro-Mandel and Mark Mandel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6174725" y="1388350"/>
            <a:ext cx="2801700" cy="6672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 sz="8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b="1" i="1" lang="en" sz="9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note: these are donors to American Friends of the Louvre. Regular donors are not available to public on the French website.</a:t>
            </a:r>
            <a:endParaRPr sz="1200"/>
          </a:p>
        </p:txBody>
      </p:sp>
      <p:sp>
        <p:nvSpPr>
          <p:cNvPr id="134" name="Google Shape;134;p19"/>
          <p:cNvSpPr/>
          <p:nvPr/>
        </p:nvSpPr>
        <p:spPr>
          <a:xfrm>
            <a:off x="655350" y="4051150"/>
            <a:ext cx="2653500" cy="7686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V</a:t>
            </a:r>
            <a:r>
              <a:rPr b="1" lang="en">
                <a:solidFill>
                  <a:schemeClr val="dk1"/>
                </a:solidFill>
              </a:rPr>
              <a:t>isitors per year: 9 Million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489400" y="892875"/>
            <a:ext cx="3365700" cy="28152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-213359" lvl="0" marL="36576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Laurence des Cars- </a:t>
            </a: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Chairman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President director Musee du Louvre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13359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Lionel Sauvage- former President of Capital Group Europe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13359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Laurence Parisot- President of Citibank France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13359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Bruno Crémel: General Partner at Partech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13359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Kim Pham: Managing director of the Musee du Louvre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13359" lvl="0" marL="3657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Marie Lacambre: Financial, Legal and resources director of the Musee du Louvre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923850" y="1028675"/>
            <a:ext cx="211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Board Members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5872925" y="4685900"/>
            <a:ext cx="327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"Louvre Museum"</a:t>
            </a:r>
            <a:r>
              <a:rPr b="1" lang="en" sz="1000">
                <a:solidFill>
                  <a:schemeClr val="dk1"/>
                </a:solidFill>
              </a:rPr>
              <a:t> by </a:t>
            </a:r>
            <a:r>
              <a:rPr b="1" lang="en" sz="1000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Benh Lieu Song</a:t>
            </a:r>
            <a:r>
              <a:rPr b="1" lang="en" sz="1000">
                <a:solidFill>
                  <a:schemeClr val="dk1"/>
                </a:solidFill>
              </a:rPr>
              <a:t> is licensed under </a:t>
            </a:r>
            <a:r>
              <a:rPr b="1" lang="en" sz="1000" u="sng">
                <a:solidFill>
                  <a:schemeClr val="dk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 3.0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Google Shape;142;p20"/>
          <p:cNvCxnSpPr>
            <a:stCxn id="143" idx="2"/>
            <a:endCxn id="144" idx="0"/>
          </p:cNvCxnSpPr>
          <p:nvPr/>
        </p:nvCxnSpPr>
        <p:spPr>
          <a:xfrm flipH="1">
            <a:off x="7378975" y="1469075"/>
            <a:ext cx="43800" cy="2508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" name="Google Shape;145;p20"/>
          <p:cNvSpPr/>
          <p:nvPr/>
        </p:nvSpPr>
        <p:spPr>
          <a:xfrm>
            <a:off x="6963775" y="3924575"/>
            <a:ext cx="918000" cy="679200"/>
          </a:xfrm>
          <a:prstGeom prst="roundRect">
            <a:avLst>
              <a:gd fmla="val 16667" name="adj"/>
            </a:avLst>
          </a:prstGeom>
          <a:solidFill>
            <a:srgbClr val="9999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146" name="Google Shape;146;p20"/>
          <p:cNvCxnSpPr>
            <a:endCxn id="147" idx="0"/>
          </p:cNvCxnSpPr>
          <p:nvPr/>
        </p:nvCxnSpPr>
        <p:spPr>
          <a:xfrm>
            <a:off x="8092922" y="1415927"/>
            <a:ext cx="459000" cy="1937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0"/>
          <p:cNvSpPr/>
          <p:nvPr/>
        </p:nvSpPr>
        <p:spPr>
          <a:xfrm>
            <a:off x="7564925" y="2024175"/>
            <a:ext cx="1480500" cy="679200"/>
          </a:xfrm>
          <a:prstGeom prst="roundRect">
            <a:avLst>
              <a:gd fmla="val 16667" name="adj"/>
            </a:avLst>
          </a:prstGeom>
          <a:solidFill>
            <a:srgbClr val="9999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149" name="Google Shape;149;p20"/>
          <p:cNvCxnSpPr>
            <a:endCxn id="150" idx="0"/>
          </p:cNvCxnSpPr>
          <p:nvPr/>
        </p:nvCxnSpPr>
        <p:spPr>
          <a:xfrm flipH="1">
            <a:off x="6509450" y="1157032"/>
            <a:ext cx="369600" cy="217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0"/>
          <p:cNvCxnSpPr/>
          <p:nvPr/>
        </p:nvCxnSpPr>
        <p:spPr>
          <a:xfrm flipH="1">
            <a:off x="6212575" y="1357100"/>
            <a:ext cx="486600" cy="957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" name="Google Shape;152;p20"/>
          <p:cNvSpPr txBox="1"/>
          <p:nvPr>
            <p:ph type="title"/>
          </p:nvPr>
        </p:nvSpPr>
        <p:spPr>
          <a:xfrm>
            <a:off x="758700" y="308400"/>
            <a:ext cx="7626600" cy="572700"/>
          </a:xfrm>
          <a:prstGeom prst="rect">
            <a:avLst/>
          </a:prstGeom>
          <a:gradFill>
            <a:gsLst>
              <a:gs pos="0">
                <a:srgbClr val="9EAFB8"/>
              </a:gs>
              <a:gs pos="100000">
                <a:srgbClr val="616D73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Metropolitan Museum of Art- New York, USA</a:t>
            </a:r>
            <a:endParaRPr b="1"/>
          </a:p>
        </p:txBody>
      </p:sp>
      <p:sp>
        <p:nvSpPr>
          <p:cNvPr id="153" name="Google Shape;153;p20"/>
          <p:cNvSpPr txBox="1"/>
          <p:nvPr/>
        </p:nvSpPr>
        <p:spPr>
          <a:xfrm>
            <a:off x="5624700" y="4682025"/>
            <a:ext cx="320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Source: </a:t>
            </a:r>
            <a:r>
              <a:rPr i="1" lang="en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Met</a:t>
            </a:r>
            <a:r>
              <a:rPr i="1" lang="en">
                <a:solidFill>
                  <a:schemeClr val="dk1"/>
                </a:solidFill>
              </a:rPr>
              <a:t>, </a:t>
            </a:r>
            <a:r>
              <a:rPr i="1" lang="en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Board of Trustees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6622375" y="1068875"/>
            <a:ext cx="1600800" cy="400200"/>
          </a:xfrm>
          <a:prstGeom prst="rect">
            <a:avLst/>
          </a:prstGeom>
          <a:gradFill>
            <a:gsLst>
              <a:gs pos="0">
                <a:srgbClr val="515151"/>
              </a:gs>
              <a:gs pos="100000">
                <a:srgbClr val="10101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The MET </a:t>
            </a:r>
            <a:r>
              <a:rPr b="1" lang="en">
                <a:solidFill>
                  <a:schemeClr val="dk1"/>
                </a:solidFill>
              </a:rPr>
              <a:t>Donors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54" name="Google Shape;154;p20"/>
          <p:cNvSpPr/>
          <p:nvPr/>
        </p:nvSpPr>
        <p:spPr>
          <a:xfrm>
            <a:off x="5483050" y="2251075"/>
            <a:ext cx="918000" cy="6792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Morgan Stanley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5" name="Google Shape;155;p20"/>
          <p:cNvSpPr/>
          <p:nvPr/>
        </p:nvSpPr>
        <p:spPr>
          <a:xfrm>
            <a:off x="6050450" y="3158463"/>
            <a:ext cx="918000" cy="6792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6049" y="3328732"/>
            <a:ext cx="766803" cy="33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5825" y="3977826"/>
            <a:ext cx="646589" cy="5727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/>
          <p:nvPr/>
        </p:nvSpPr>
        <p:spPr>
          <a:xfrm>
            <a:off x="8092925" y="3304038"/>
            <a:ext cx="918000" cy="679200"/>
          </a:xfrm>
          <a:prstGeom prst="roundRect">
            <a:avLst>
              <a:gd fmla="val 16667" name="adj"/>
            </a:avLst>
          </a:prstGeom>
          <a:solidFill>
            <a:srgbClr val="9999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52082" y="3353027"/>
            <a:ext cx="59968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29038" y="2032575"/>
            <a:ext cx="1352275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/>
          <p:nvPr/>
        </p:nvSpPr>
        <p:spPr>
          <a:xfrm>
            <a:off x="490450" y="3667400"/>
            <a:ext cx="2213400" cy="7671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Visitors per year</a:t>
            </a:r>
            <a:r>
              <a:rPr b="1" lang="en">
                <a:solidFill>
                  <a:schemeClr val="dk1"/>
                </a:solidFill>
              </a:rPr>
              <a:t>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1.9 Million (as of 2021)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276675" y="1357100"/>
            <a:ext cx="2917500" cy="14973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Board members (trustee):</a:t>
            </a:r>
            <a:endParaRPr b="1" sz="1500">
              <a:solidFill>
                <a:schemeClr val="dk1"/>
              </a:solidFill>
            </a:endParaRPr>
          </a:p>
          <a:p>
            <a:pPr indent="-213359" lvl="0" marL="36576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Candace K. Beinecke- Co-Chair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13359" lvl="0" marL="36576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Hamilton E. James- Co-Chair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13359" lvl="0" marL="36576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Richard L. Chilton Jr.- Vice Chair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0" y="4635825"/>
            <a:ext cx="431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 u="sng">
                <a:solidFill>
                  <a:schemeClr val="dk1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"Metropolitan Museum of Art"</a:t>
            </a:r>
            <a:r>
              <a:rPr b="1" lang="en" sz="1000">
                <a:solidFill>
                  <a:schemeClr val="dk1"/>
                </a:solidFill>
              </a:rPr>
              <a:t> by Fcb981 is licensed under </a:t>
            </a:r>
            <a:r>
              <a:rPr b="1" lang="en" sz="1000" u="sng">
                <a:solidFill>
                  <a:schemeClr val="dk1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 3.0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5" name="Google Shape;165;p21"/>
          <p:cNvCxnSpPr/>
          <p:nvPr/>
        </p:nvCxnSpPr>
        <p:spPr>
          <a:xfrm flipH="1">
            <a:off x="5688050" y="1380175"/>
            <a:ext cx="286200" cy="1093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6" name="Google Shape;166;p21"/>
          <p:cNvSpPr txBox="1"/>
          <p:nvPr>
            <p:ph type="title"/>
          </p:nvPr>
        </p:nvSpPr>
        <p:spPr>
          <a:xfrm>
            <a:off x="1831350" y="346325"/>
            <a:ext cx="5481300" cy="572700"/>
          </a:xfrm>
          <a:prstGeom prst="rect">
            <a:avLst/>
          </a:prstGeom>
          <a:gradFill>
            <a:gsLst>
              <a:gs pos="0">
                <a:srgbClr val="9EAFB8"/>
              </a:gs>
              <a:gs pos="100000">
                <a:srgbClr val="616D73"/>
              </a:gs>
            </a:gsLst>
            <a:path path="circle">
              <a:fillToRect b="50%" l="50%" r="50%" t="50%"/>
            </a:path>
            <a:tileRect/>
          </a:gra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 Gallery</a:t>
            </a:r>
            <a:r>
              <a:rPr lang="en"/>
              <a:t>- London, England</a:t>
            </a:r>
            <a:endParaRPr/>
          </a:p>
        </p:txBody>
      </p:sp>
      <p:sp>
        <p:nvSpPr>
          <p:cNvPr id="167" name="Google Shape;167;p21"/>
          <p:cNvSpPr txBox="1"/>
          <p:nvPr>
            <p:ph idx="1" type="body"/>
          </p:nvPr>
        </p:nvSpPr>
        <p:spPr>
          <a:xfrm>
            <a:off x="555350" y="1107475"/>
            <a:ext cx="2984100" cy="16389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60">
                <a:solidFill>
                  <a:schemeClr val="dk1"/>
                </a:solidFill>
              </a:rPr>
              <a:t>Board members (trustee):</a:t>
            </a:r>
            <a:endParaRPr b="1" sz="2460">
              <a:solidFill>
                <a:schemeClr val="dk1"/>
              </a:solidFill>
            </a:endParaRPr>
          </a:p>
          <a:p>
            <a:pPr indent="-221043" lvl="0" marL="36576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●"/>
            </a:pPr>
            <a:r>
              <a:rPr lang="en" sz="240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John Booth- Chairman</a:t>
            </a:r>
            <a:endParaRPr sz="240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1043" lvl="0" marL="3657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●"/>
            </a:pPr>
            <a:r>
              <a:rPr lang="en" sz="240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Diana Berry</a:t>
            </a:r>
            <a:endParaRPr sz="240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1043" lvl="0" marL="3657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●"/>
            </a:pPr>
            <a:r>
              <a:rPr lang="en" sz="240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Catherine Goodman LVO</a:t>
            </a:r>
            <a:endParaRPr sz="240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1043" lvl="0" marL="3657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●"/>
            </a:pPr>
            <a:r>
              <a:rPr lang="en" sz="240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Katrin Henkel</a:t>
            </a:r>
            <a:endParaRPr sz="240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1043" lvl="0" marL="3657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●"/>
            </a:pPr>
            <a:r>
              <a:rPr lang="en" sz="240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Sir John Kingman KCB FRS</a:t>
            </a:r>
            <a:endParaRPr sz="240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68" name="Google Shape;168;p21"/>
          <p:cNvSpPr txBox="1"/>
          <p:nvPr/>
        </p:nvSpPr>
        <p:spPr>
          <a:xfrm>
            <a:off x="5256050" y="4558250"/>
            <a:ext cx="3691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Source: </a:t>
            </a:r>
            <a:r>
              <a:rPr i="1" lang="en" u="sng">
                <a:solidFill>
                  <a:schemeClr val="hlink"/>
                </a:solidFill>
                <a:hlinkClick r:id="rId4"/>
              </a:rPr>
              <a:t>The National Gallery, Board of Trustees</a:t>
            </a:r>
            <a:r>
              <a:rPr i="1" lang="en">
                <a:solidFill>
                  <a:schemeClr val="dk1"/>
                </a:solidFill>
              </a:rPr>
              <a:t>, </a:t>
            </a:r>
            <a:r>
              <a:rPr i="1" lang="en" u="sng">
                <a:solidFill>
                  <a:schemeClr val="hlink"/>
                </a:solidFill>
                <a:hlinkClick r:id="rId5"/>
              </a:rPr>
              <a:t>Annual report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169" name="Google Shape;169;p21"/>
          <p:cNvSpPr/>
          <p:nvPr/>
        </p:nvSpPr>
        <p:spPr>
          <a:xfrm>
            <a:off x="5882450" y="1107475"/>
            <a:ext cx="2328000" cy="4323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National Gallery Donors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0" name="Google Shape;170;p21"/>
          <p:cNvSpPr/>
          <p:nvPr/>
        </p:nvSpPr>
        <p:spPr>
          <a:xfrm>
            <a:off x="4580938" y="2322975"/>
            <a:ext cx="1699500" cy="831300"/>
          </a:xfrm>
          <a:prstGeom prst="roundRect">
            <a:avLst>
              <a:gd fmla="val 16667" name="adj"/>
            </a:avLst>
          </a:prstGeom>
          <a:solidFill>
            <a:srgbClr val="99999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1362" y="2472113"/>
            <a:ext cx="1445300" cy="533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21"/>
          <p:cNvCxnSpPr/>
          <p:nvPr/>
        </p:nvCxnSpPr>
        <p:spPr>
          <a:xfrm>
            <a:off x="6614600" y="1539775"/>
            <a:ext cx="247200" cy="2273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8738" y="2746375"/>
            <a:ext cx="1093499" cy="109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1"/>
          <p:cNvSpPr/>
          <p:nvPr/>
        </p:nvSpPr>
        <p:spPr>
          <a:xfrm>
            <a:off x="6800825" y="3969563"/>
            <a:ext cx="2236200" cy="4323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Aldama Foundation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175" name="Google Shape;175;p21"/>
          <p:cNvCxnSpPr>
            <a:endCxn id="174" idx="0"/>
          </p:cNvCxnSpPr>
          <p:nvPr/>
        </p:nvCxnSpPr>
        <p:spPr>
          <a:xfrm>
            <a:off x="7795325" y="1539863"/>
            <a:ext cx="123600" cy="2429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" name="Google Shape;176;p21"/>
          <p:cNvSpPr/>
          <p:nvPr/>
        </p:nvSpPr>
        <p:spPr>
          <a:xfrm>
            <a:off x="7500750" y="2322975"/>
            <a:ext cx="1206600" cy="9819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Howard and Roberta Ahmanson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0" y="4770325"/>
            <a:ext cx="376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 u="sng">
                <a:solidFill>
                  <a:schemeClr val="dk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"National Gallery"</a:t>
            </a:r>
            <a:r>
              <a:rPr b="1" lang="en" sz="1000">
                <a:solidFill>
                  <a:schemeClr val="dk1"/>
                </a:solidFill>
              </a:rPr>
              <a:t> by </a:t>
            </a:r>
            <a:r>
              <a:rPr b="1" lang="en" sz="1000" u="sng">
                <a:solidFill>
                  <a:schemeClr val="dk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Maurice</a:t>
            </a:r>
            <a:r>
              <a:rPr b="1" lang="en" sz="1000">
                <a:solidFill>
                  <a:schemeClr val="dk1"/>
                </a:solidFill>
              </a:rPr>
              <a:t> is licensed under </a:t>
            </a:r>
            <a:r>
              <a:rPr b="1" lang="en" sz="1000" u="sng">
                <a:solidFill>
                  <a:schemeClr val="dk1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 2.0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635650" y="3813177"/>
            <a:ext cx="2236200" cy="5331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Visitors per year: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2.1 Million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/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to consider…</a:t>
            </a:r>
            <a:endParaRPr/>
          </a:p>
        </p:txBody>
      </p:sp>
      <p:sp>
        <p:nvSpPr>
          <p:cNvPr id="184" name="Google Shape;184;p22"/>
          <p:cNvSpPr txBox="1"/>
          <p:nvPr>
            <p:ph idx="2" type="body"/>
          </p:nvPr>
        </p:nvSpPr>
        <p:spPr>
          <a:xfrm>
            <a:off x="5002375" y="221175"/>
            <a:ext cx="3851100" cy="444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en" sz="1600"/>
              <a:t>We were able to easily get information on donors, board members and museum attendance on the internet for four of the biggest museums worldwide.</a:t>
            </a:r>
            <a:br>
              <a:rPr lang="en" sz="1600"/>
            </a:br>
            <a:endParaRPr sz="1600"/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en" sz="1600"/>
              <a:t>Access to donor information and exhibit information is limited when looking at Costa Rican museums. </a:t>
            </a:r>
            <a:br>
              <a:rPr lang="en" sz="1600"/>
            </a:br>
            <a:r>
              <a:rPr lang="en" sz="1600"/>
              <a:t> </a:t>
            </a:r>
            <a:endParaRPr sz="1600"/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en" sz="1600"/>
              <a:t>Who really holds the power and say when it comes to what gets displayed or not displayed?</a:t>
            </a:r>
            <a:endParaRPr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5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50"/>
          </a:p>
        </p:txBody>
      </p:sp>
      <p:sp>
        <p:nvSpPr>
          <p:cNvPr id="190" name="Google Shape;190;p23"/>
          <p:cNvSpPr txBox="1"/>
          <p:nvPr>
            <p:ph idx="2" type="body"/>
          </p:nvPr>
        </p:nvSpPr>
        <p:spPr>
          <a:xfrm>
            <a:off x="4939500" y="647275"/>
            <a:ext cx="3837000" cy="36864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spAutoFit/>
          </a:bodyPr>
          <a:lstStyle/>
          <a:p>
            <a:pPr indent="-95250" lvl="0" marL="274320" marR="91440" rtl="0" algn="ctr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  </a:t>
            </a:r>
            <a:r>
              <a:rPr lang="en" sz="1500"/>
              <a:t>Where should art remain? In its home or in major museums worldwide that have searchable websites and welcome millions of visitors a year?</a:t>
            </a:r>
            <a:endParaRPr sz="1500"/>
          </a:p>
          <a:p>
            <a:pPr indent="0" lvl="0" marL="457200" marR="9144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95250" lvl="0" marL="274320" marR="91440" rtl="0" algn="ctr">
              <a:spcBef>
                <a:spcPts val="120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  What are the pros and cons of returning art to where it is pillaged from?</a:t>
            </a:r>
            <a:endParaRPr sz="1500"/>
          </a:p>
          <a:p>
            <a:pPr indent="0" lvl="0" marL="274320" marR="9144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95250" lvl="0" marL="274320" marR="91440" rtl="0" algn="ctr">
              <a:spcBef>
                <a:spcPts val="120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  Is it productive for museums to have more than European Art?</a:t>
            </a:r>
            <a:endParaRPr/>
          </a:p>
        </p:txBody>
      </p:sp>
      <p:sp>
        <p:nvSpPr>
          <p:cNvPr id="191" name="Google Shape;191;p23"/>
          <p:cNvSpPr txBox="1"/>
          <p:nvPr>
            <p:ph idx="1" type="subTitle"/>
          </p:nvPr>
        </p:nvSpPr>
        <p:spPr>
          <a:xfrm>
            <a:off x="205225" y="1518750"/>
            <a:ext cx="4181400" cy="21312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</a:rPr>
              <a:t>Discussion Activity</a:t>
            </a:r>
            <a:endParaRPr b="1" u="sng">
              <a:solidFill>
                <a:schemeClr val="lt1"/>
              </a:solidFill>
            </a:endParaRPr>
          </a:p>
          <a:p>
            <a:pPr indent="-13335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●"/>
            </a:pPr>
            <a:r>
              <a:rPr b="1" lang="en">
                <a:solidFill>
                  <a:schemeClr val="lt1"/>
                </a:solidFill>
              </a:rPr>
              <a:t>  </a:t>
            </a:r>
            <a:r>
              <a:rPr b="1" lang="en">
                <a:solidFill>
                  <a:schemeClr val="lt1"/>
                </a:solidFill>
              </a:rPr>
              <a:t>Split up into 2 groups: </a:t>
            </a:r>
            <a:endParaRPr b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Pros and Cons</a:t>
            </a:r>
            <a:endParaRPr b="1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  <a:p>
            <a:pPr indent="-13335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●"/>
            </a:pPr>
            <a:r>
              <a:rPr b="1" lang="en">
                <a:solidFill>
                  <a:schemeClr val="lt1"/>
                </a:solidFill>
              </a:rPr>
              <a:t>  Discuss the following questions: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