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311" r:id="rId3"/>
    <p:sldId id="327" r:id="rId4"/>
    <p:sldId id="319" r:id="rId5"/>
    <p:sldId id="320" r:id="rId6"/>
    <p:sldId id="297" r:id="rId7"/>
    <p:sldId id="330" r:id="rId8"/>
    <p:sldId id="322" r:id="rId9"/>
    <p:sldId id="318" r:id="rId10"/>
    <p:sldId id="337" r:id="rId11"/>
    <p:sldId id="331" r:id="rId12"/>
    <p:sldId id="310" r:id="rId13"/>
    <p:sldId id="332" r:id="rId14"/>
    <p:sldId id="308" r:id="rId15"/>
    <p:sldId id="334" r:id="rId16"/>
    <p:sldId id="333" r:id="rId17"/>
    <p:sldId id="335" r:id="rId18"/>
    <p:sldId id="336" r:id="rId19"/>
    <p:sldId id="339" r:id="rId20"/>
    <p:sldId id="338" r:id="rId21"/>
    <p:sldId id="34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ya Jimenez" initials="MJ" lastIdx="2" clrIdx="0">
    <p:extLst>
      <p:ext uri="{19B8F6BF-5375-455C-9EA6-DF929625EA0E}">
        <p15:presenceInfo xmlns:p15="http://schemas.microsoft.com/office/powerpoint/2012/main" userId="3db72be3a63b3a7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32"/>
    <p:restoredTop sz="95884"/>
  </p:normalViewPr>
  <p:slideViewPr>
    <p:cSldViewPr snapToGrid="0">
      <p:cViewPr varScale="1">
        <p:scale>
          <a:sx n="104" d="100"/>
          <a:sy n="104" d="100"/>
        </p:scale>
        <p:origin x="168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5-08T13:45:46.025" idx="2">
    <p:pos x="106" y="106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A29BD-7D79-B808-8CE5-B3598BA06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A76F66-81B5-0714-FFB6-7E99D2A33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0D1E7-CEFE-5328-D31B-75FC2215F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F625-E371-5D46-A5D1-92ADD8436D64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F15E1-E829-A18C-214B-A2CC4895F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7CC2B-A9A3-1936-FAB3-806C1BE36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05E07-1D2E-314C-A53C-88B7C9F03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928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82C73-34D0-F594-81A4-6EE7EB194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B6953-CD57-D90F-BD65-FC643D1E0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1D94-A226-CF74-2FDD-BF50D1711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F625-E371-5D46-A5D1-92ADD8436D64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EEE93-42CE-67E1-28EE-22BE03428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E50057-8AFF-9447-59FC-629394B07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05E07-1D2E-314C-A53C-88B7C9F03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834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A48A2-ACA1-9D66-87BD-FC27C289F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CA9A1B-FB06-FCCD-E13F-237C75AB4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70E34A-045A-1437-6033-4FC33FD10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F625-E371-5D46-A5D1-92ADD8436D64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29A26-7A86-59AE-F429-A8CA2CD22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B9092-EC8F-3C7E-544A-90C12A076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05E07-1D2E-314C-A53C-88B7C9F03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405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ABB45-4105-7D17-948E-7A5B0088A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5725C-2209-FC90-3203-2744736FBE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91AB4A-2C2A-947C-E642-9B0D66844C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58A25E-2169-36D6-A92D-F67F4F4A6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F625-E371-5D46-A5D1-92ADD8436D64}" type="datetimeFigureOut">
              <a:rPr lang="en-US" smtClean="0"/>
              <a:t>7/26/24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7E6D8-5BBD-158D-C563-5063ADCEA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763AEE-0958-080D-C757-27BA5AF18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05E07-1D2E-314C-A53C-88B7C9F03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277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6B8E6-F9BA-CA90-F26F-0DBF1209E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BB3C3-00DB-715D-E675-AB9F6088F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CDC69-E150-E0E6-D855-A5A0B158BB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751379-B6D4-C65A-49F0-05CCBD54B3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B50962-33E0-43A8-A107-E6D4320D74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A3AE74-BB1D-69EB-98E9-C5DC1FACC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F625-E371-5D46-A5D1-92ADD8436D64}" type="datetimeFigureOut">
              <a:rPr lang="en-US" smtClean="0"/>
              <a:t>7/26/24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C60FA9-A2F5-E7B5-76F0-8D9DCB73B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355D45-A121-0F9C-331A-5E57FF30D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05E07-1D2E-314C-A53C-88B7C9F03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557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FBC6E-3ED5-480C-C48E-3802DC346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274114-79F4-7408-0690-DAC47F2F3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F625-E371-5D46-A5D1-92ADD8436D64}" type="datetimeFigureOut">
              <a:rPr lang="en-US" smtClean="0"/>
              <a:t>7/26/24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A1C62F-63B2-113F-B460-CB8B9175B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EA7EDB-E882-14B2-E9B3-A63517B90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05E07-1D2E-314C-A53C-88B7C9F03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618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31BBBF-C338-C900-6A79-E263A3546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F625-E371-5D46-A5D1-92ADD8436D64}" type="datetimeFigureOut">
              <a:rPr lang="en-US" smtClean="0"/>
              <a:t>7/26/24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0FF02A-B51A-E43E-9B4F-277FAF28B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4AFBF7-867D-1E1C-A0F7-37A909C31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05E07-1D2E-314C-A53C-88B7C9F03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729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A719B-B9F8-32D0-CE6E-158AF83D2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EEB63-8001-087A-8B96-5136D1AFA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BC120-EDA4-4FDD-A740-8D21A5D973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35C990-E8FF-C5F0-7005-F8A66760B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F625-E371-5D46-A5D1-92ADD8436D64}" type="datetimeFigureOut">
              <a:rPr lang="en-US" smtClean="0"/>
              <a:t>7/26/24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E4B25A-C9ED-8B63-9537-CBA835E45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F79D1-B8C5-5ADD-DC8A-15C53CC43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05E07-1D2E-314C-A53C-88B7C9F03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869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A9B70-F2F4-E329-0B01-7EF7B1E3D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995830-9340-E268-000D-1B56CD1E1C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7BFB94-B13D-348F-DB02-ABACFCA37B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D08FE-811B-3784-F2A4-C7BEA0890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F625-E371-5D46-A5D1-92ADD8436D64}" type="datetimeFigureOut">
              <a:rPr lang="en-US" smtClean="0"/>
              <a:t>7/26/24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F9499-BE29-BC61-A498-AE3577931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661F03-B3BB-E2AA-4A0D-5EE428949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05E07-1D2E-314C-A53C-88B7C9F03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33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25F77-748B-6B70-E118-1FE57549C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E732EF-A798-1CA7-8209-77F230408B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42C457-65EA-A6AE-42B1-6FD498C1E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F625-E371-5D46-A5D1-92ADD8436D64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9E7B4-EEEA-DE97-945C-D983CD906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3BC52-8045-9222-D0B0-4182DA7E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05E07-1D2E-314C-A53C-88B7C9F03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10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F9143C-9B4E-E6D7-093E-89D8DDC31F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1ACC0C-722D-C023-7108-4E8DEE61E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4DCD50-8CBB-81CD-7522-9B05017B9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F625-E371-5D46-A5D1-92ADD8436D64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29390-AF79-1A46-EF01-7EA777CED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1FDBE-86BE-B6FD-C52D-422D6FBD0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05E07-1D2E-314C-A53C-88B7C9F03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37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5FBB5-5729-584E-A25C-F5E7E7CD1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9FE2F-6F4E-E74E-AE0B-42FB93C6634E}" type="datetimeFigureOut">
              <a:rPr lang="en-US"/>
              <a:pPr>
                <a:defRPr/>
              </a:pPr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10E74-D6E3-9D46-A0A1-203944ACB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99BEE-539C-C349-9503-2416B6DEC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839AD-5C57-B040-B65A-F8AC51340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2966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72E709-7F0C-C041-B71C-165AFB135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55866-30E0-FD49-959E-93A0177E870B}" type="datetimeFigureOut">
              <a:rPr lang="en-US"/>
              <a:pPr>
                <a:defRPr/>
              </a:pPr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53C8A-8C1D-E148-A321-41F19AD32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19473-0DD6-8845-9E42-B60022E41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7D1E7-8CB6-A847-ADB7-239D0BF66C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4397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BA302-12D6-7840-A2F2-BFEC83B04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3DA66-3EC2-D243-A63A-2DA99ADF71DD}" type="datetimeFigureOut">
              <a:rPr lang="en-US"/>
              <a:pPr>
                <a:defRPr/>
              </a:pPr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0DAE1-88F7-2D4A-ACA7-684301DAA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04FBD-4FCB-BA4F-AF36-84C467FF0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4DE93-34B0-9944-8DD5-550950E9B1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366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B271EB0-7D7F-BC43-AD1C-49AD03CF1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26C5A-1E60-4248-ABFB-711F979B0719}" type="datetimeFigureOut">
              <a:rPr lang="en-US"/>
              <a:pPr>
                <a:defRPr/>
              </a:pPr>
              <a:t>7/26/24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C980696-93C4-074F-8DC1-3633A752D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B79E2AD-A1A4-0343-8364-DB7E980BB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7127B-85FB-5A4F-B3E8-B913C740D5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23817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1FF3F71-41AE-094C-8A30-CE246D313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BC309-B0D9-9849-A82E-9D2DA91F0582}" type="datetimeFigureOut">
              <a:rPr lang="en-US"/>
              <a:pPr>
                <a:defRPr/>
              </a:pPr>
              <a:t>7/26/24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75C371D-55E0-484F-8D9D-BCC7C174D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130B5AF-FC24-2846-850A-72904176C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1A2FB-55D0-5C43-9BA0-4A7289D3EE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70114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E0404FB-299C-654A-B830-4F3A418B6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3BED3-2E82-164E-B117-53FF1EEB4F48}" type="datetimeFigureOut">
              <a:rPr lang="en-US"/>
              <a:pPr>
                <a:defRPr/>
              </a:pPr>
              <a:t>7/26/24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DCC69C9-E4E1-524E-9B0F-703872ADD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E74F251-B578-B24C-B219-60D971AFB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6BCAC-AF63-504A-8AF9-58255C051A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27059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AF0FE26-7C8A-D943-AA93-56855EA64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AC245-E185-2941-8CC6-E7359DAF77E5}" type="datetimeFigureOut">
              <a:rPr lang="en-US"/>
              <a:pPr>
                <a:defRPr/>
              </a:pPr>
              <a:t>7/26/24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F347E94-753C-B247-85E7-8217BFD1A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6D8EA27-D989-684A-ACE2-985E762A3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A829F-68F8-324E-877B-A633658989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15648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F73A184-A2F5-994F-89F6-0C9553AB0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A85E6-4172-B447-B6EB-E7B286D558DD}" type="datetimeFigureOut">
              <a:rPr lang="en-US"/>
              <a:pPr>
                <a:defRPr/>
              </a:pPr>
              <a:t>7/26/24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DDB8805-3874-9C41-8C36-385350DC1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EC9B453-0DA9-F54F-8409-3FF330768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D05DE-F67A-7644-BB21-57BAC7801E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88571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AC80C1E-5658-C244-9B25-47BAFA33D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773DE-AC26-F942-9CB0-4ED51C518CA5}" type="datetimeFigureOut">
              <a:rPr lang="en-US"/>
              <a:pPr>
                <a:defRPr/>
              </a:pPr>
              <a:t>7/26/24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F14841F-0E69-9545-A949-B95D9462D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EBF156B-7F23-9D41-8999-84DB9BBA5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889C3-EFBA-B44D-9EEF-A10071E6E1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54895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20F45-F1FF-A44E-ADF6-EFE9E73B4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C4277-C4B6-864E-9A51-694B097FF081}" type="datetimeFigureOut">
              <a:rPr lang="en-US"/>
              <a:pPr>
                <a:defRPr/>
              </a:pPr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B06EA-66A5-A14A-BD66-EE83AFF45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A87C1-4E3C-904B-A7E4-0B8A6B20B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30BFB-4445-8D4A-A195-98C063865E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5819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6B5EE-BF95-2C4F-A95C-92AE8434D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B589C-3C4B-6645-8844-794E4ADFDFDF}" type="datetimeFigureOut">
              <a:rPr lang="en-US"/>
              <a:pPr>
                <a:defRPr/>
              </a:pPr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5BE4D-D2ED-854C-82C6-20C0BDD19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D04AE-2721-1C46-9277-300752FF7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12F94-817B-2048-B44E-9B082504F8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815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A30DA4-AE53-C772-5B53-06FD760F4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15A96-B808-3BDF-D5E2-EAFE959FD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C05D6-1BBD-8BA2-FC03-7636F6583C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4F625-E371-5D46-A5D1-92ADD8436D64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A3C5C-267E-0AD5-E026-C961789985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C5939-A260-D8DB-1039-B43F0D061D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05E07-1D2E-314C-A53C-88B7C9F03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17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360C74AA-8DAE-0543-9AA4-2F9DF4347EC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E280701-5DD5-C749-B538-D9A24878FA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83A28-D101-234B-A503-F5DC177DCD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ＭＳ Ｐゴシック" pitchFamily="8" charset="-128"/>
              </a:defRPr>
            </a:lvl1pPr>
          </a:lstStyle>
          <a:p>
            <a:pPr>
              <a:defRPr/>
            </a:pPr>
            <a:fld id="{1C9805F9-8F3F-C24D-A77B-5E7019E4239E}" type="datetimeFigureOut">
              <a:rPr lang="en-US"/>
              <a:pPr>
                <a:defRPr/>
              </a:pPr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530FF-9C8E-1B48-9E3D-5DD5AC7C96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A38A2-45A8-1F4C-B909-D5F6AE769F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F80E309-8A42-1049-BEDF-A828B8EFDB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2009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image" Target="../media/image7.jpeg"/><Relationship Id="rId7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rt21.org/watch/art-in-the-twenty-first-century/s1/pepon-osorio-in-place-segment/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D43387-A42B-B648-8294-E2EBB75A923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639" y="2204326"/>
            <a:ext cx="4846320" cy="3028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9E19C7F-DE09-537A-E499-50C56B5E3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3364" y="2204326"/>
            <a:ext cx="6032446" cy="30289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8ABDD0F-765C-C989-66CF-FC7C8B3858AA}"/>
              </a:ext>
            </a:extLst>
          </p:cNvPr>
          <p:cNvSpPr txBox="1"/>
          <p:nvPr/>
        </p:nvSpPr>
        <p:spPr>
          <a:xfrm>
            <a:off x="4379496" y="1624724"/>
            <a:ext cx="2947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LATINX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6E9F51-04EF-9248-2179-EC180FD516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9168" y="216758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024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C7E42-CB77-A7E0-9504-2C17F830B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070059" y="5889205"/>
            <a:ext cx="10972800" cy="1143000"/>
          </a:xfrm>
        </p:spPr>
        <p:txBody>
          <a:bodyPr/>
          <a:lstStyle/>
          <a:p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</a:rPr>
              <a:t>Criselda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</a:rPr>
              <a:t> Vasquez, </a:t>
            </a:r>
            <a:r>
              <a:rPr lang="en-US" sz="2000" i="1" dirty="0">
                <a:solidFill>
                  <a:schemeClr val="bg1"/>
                </a:solidFill>
                <a:latin typeface="arial" panose="020B0604020202020204" pitchFamily="34" charset="0"/>
              </a:rPr>
              <a:t>The </a:t>
            </a:r>
            <a:r>
              <a:rPr lang="en-US" sz="200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New American Gothic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</a:rPr>
              <a:t>, </a:t>
            </a:r>
            <a:r>
              <a:rPr lang="en-US" sz="200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2017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95DB2DA-1480-EA3C-3610-476AA20AFB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6205" y="766119"/>
            <a:ext cx="3549581" cy="53724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C8C0C1-0DCF-25B3-A5CC-CA2A9F3EF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766119"/>
            <a:ext cx="4491326" cy="5372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5EF9A4-4FCD-5856-784F-7B9A4D7598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9168" y="216758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6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http://static.ddmcdn.com/gif/civil-rights-movement-9.jpg">
            <a:extLst>
              <a:ext uri="{FF2B5EF4-FFF2-40B4-BE49-F238E27FC236}">
                <a16:creationId xmlns:a16="http://schemas.microsoft.com/office/drawing/2014/main" id="{EA716FD7-A8D3-5A40-B355-1102968DB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48788" y="697831"/>
            <a:ext cx="3909363" cy="2638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2" descr="http://www.english-online.at/history/vietnam-war/vietnam-war-protest.jpg">
            <a:extLst>
              <a:ext uri="{FF2B5EF4-FFF2-40B4-BE49-F238E27FC236}">
                <a16:creationId xmlns:a16="http://schemas.microsoft.com/office/drawing/2014/main" id="{31AC5232-F54E-B24F-88BC-A8CE2F345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502" y="228566"/>
            <a:ext cx="3909363" cy="2976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AD800E-409E-274A-A68F-2D7B9015C3A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7025" y="4520214"/>
            <a:ext cx="3009900" cy="21971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E5DFD8-D898-CD44-9F30-2DACEC57A56E}"/>
              </a:ext>
            </a:extLst>
          </p:cNvPr>
          <p:cNvSpPr txBox="1"/>
          <p:nvPr/>
        </p:nvSpPr>
        <p:spPr>
          <a:xfrm>
            <a:off x="4656439" y="426308"/>
            <a:ext cx="23931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Vietnam War Protest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Civil Rights Movement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CB5DB6-EBA0-FD43-B8E0-2EE0258E81F7}"/>
              </a:ext>
            </a:extLst>
          </p:cNvPr>
          <p:cNvSpPr txBox="1"/>
          <p:nvPr/>
        </p:nvSpPr>
        <p:spPr>
          <a:xfrm>
            <a:off x="2685277" y="4029812"/>
            <a:ext cx="7879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Assassination of John F. Kennedy, Malcolm X, and Martin Luther King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E308E3-5A70-2243-9461-319E942B3FE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6513" y="4623508"/>
            <a:ext cx="3547002" cy="199051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59964D7-3889-738B-5624-0225B8D1B0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6439" y="4399144"/>
            <a:ext cx="2168012" cy="23694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69CF22B-945C-5EEA-34BF-BDC565A3BD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39168" y="216758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720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011E4-9D69-174C-82EB-495D4CC0A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61078"/>
            <a:ext cx="10972800" cy="11430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Dolores Huerta and Cesar Chavez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-United Farm Workers of America, founded in 1962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-California Agricultural Labor Relations Act of 1975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A59EC39-97F4-0D48-9C12-B70330118F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52980"/>
            <a:ext cx="4609514" cy="3626366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D2C66F-EF67-B840-8E20-C4680C2BB87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0664" y="1752980"/>
            <a:ext cx="3892352" cy="31040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C07964-687C-224D-8519-6AD09691B38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3645" y="4364126"/>
            <a:ext cx="3887166" cy="24938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715B30-706F-3D4F-9EC4-4285E8B7008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7462" y="2958463"/>
            <a:ext cx="2918488" cy="38405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71BABC-439A-89C4-E1B0-89077D8267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9168" y="216758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19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F707A746-6792-614F-B27A-FC32AC904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4324" y="-236357"/>
            <a:ext cx="9485459" cy="1645027"/>
          </a:xfrm>
        </p:spPr>
        <p:txBody>
          <a:bodyPr/>
          <a:lstStyle/>
          <a:p>
            <a:pPr eaLnBrk="1" hangingPunct="1"/>
            <a:r>
              <a:rPr lang="en-US" altLang="en-US" sz="20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Judy Baca, in collaboration with SPARC (Social and Public Art Resource Center), </a:t>
            </a:r>
            <a:r>
              <a:rPr lang="en-US" altLang="en-US" sz="2000" i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The Great Wall of Los Angeles, </a:t>
            </a:r>
            <a:r>
              <a:rPr lang="en-US" altLang="en-US" sz="20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1976-1983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733003-8E38-F735-35DF-73BFF457B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66" y="996237"/>
            <a:ext cx="6147491" cy="56966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129DFD-E8BA-F134-D22E-B05BFA2D9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1696" y="2386360"/>
            <a:ext cx="5478355" cy="328701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A5E9235-8F75-F975-DA9B-8DE9D17D12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9168" y="216758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438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F707A746-6792-614F-B27A-FC32AC904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3" y="1061103"/>
            <a:ext cx="12096753" cy="1690721"/>
          </a:xfrm>
        </p:spPr>
        <p:txBody>
          <a:bodyPr/>
          <a:lstStyle/>
          <a:p>
            <a:pPr eaLnBrk="1" hangingPunct="1"/>
            <a:r>
              <a:rPr lang="en-US" altLang="en-US" sz="2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Compare and contrast these murals. How do they depict Mexican ancestry? How do they (re)define muralism?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129DFD-E8BA-F134-D22E-B05BFA2D9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1696" y="2386360"/>
            <a:ext cx="5478355" cy="328701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0B96E64-5C9C-A2F5-16B4-8A1C06712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86360"/>
            <a:ext cx="6180937" cy="31539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B15D28-EC61-9255-3224-880ECD6F3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9168" y="216758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08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AF6E0-6641-9F49-8C45-930A75BCA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114" y="127333"/>
            <a:ext cx="10972800" cy="1143000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Royal Chicano Air Force, </a:t>
            </a:r>
            <a:r>
              <a:rPr lang="en-US" sz="2400" i="1" dirty="0">
                <a:solidFill>
                  <a:schemeClr val="bg1"/>
                </a:solidFill>
              </a:rPr>
              <a:t>Southside Park Mural</a:t>
            </a:r>
            <a:r>
              <a:rPr lang="en-US" sz="2400" dirty="0">
                <a:solidFill>
                  <a:schemeClr val="bg1"/>
                </a:solidFill>
              </a:rPr>
              <a:t>, 1977, Sacramento, CA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9446924-00D0-FA45-A703-2CF7B76F80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864" y="999046"/>
            <a:ext cx="9908272" cy="5562006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A413E9-3006-1746-A713-AD59BC437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9168" y="216758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901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E01F257D-696B-1C45-A47E-8587EA4E4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972" y="-138112"/>
            <a:ext cx="9538115" cy="1143000"/>
          </a:xfrm>
        </p:spPr>
        <p:txBody>
          <a:bodyPr/>
          <a:lstStyle/>
          <a:p>
            <a:r>
              <a:rPr lang="en-US" altLang="en-US" sz="18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Hernández,</a:t>
            </a:r>
            <a:r>
              <a:rPr lang="en-US" altLang="en-US" sz="1800" i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US" sz="1800" i="1" dirty="0">
                <a:solidFill>
                  <a:schemeClr val="bg1"/>
                </a:solidFill>
                <a:latin typeface="Roboto"/>
              </a:rPr>
              <a:t>La Virgen de Guadalupe </a:t>
            </a:r>
            <a:r>
              <a:rPr lang="en-US" sz="1800" i="1" dirty="0" err="1">
                <a:solidFill>
                  <a:schemeClr val="bg1"/>
                </a:solidFill>
                <a:latin typeface="Roboto"/>
              </a:rPr>
              <a:t>Defendiendo</a:t>
            </a:r>
            <a:r>
              <a:rPr lang="en-US" sz="1800" i="1" dirty="0">
                <a:solidFill>
                  <a:schemeClr val="bg1"/>
                </a:solidFill>
                <a:latin typeface="Roboto"/>
              </a:rPr>
              <a:t> los Derechos de los </a:t>
            </a:r>
            <a:r>
              <a:rPr lang="en-US" sz="1800" i="1" dirty="0" err="1">
                <a:solidFill>
                  <a:schemeClr val="bg1"/>
                </a:solidFill>
                <a:latin typeface="Roboto"/>
              </a:rPr>
              <a:t>Xicanos</a:t>
            </a:r>
            <a:r>
              <a:rPr lang="en-US" sz="1800" i="1" dirty="0">
                <a:solidFill>
                  <a:schemeClr val="bg1"/>
                </a:solidFill>
                <a:latin typeface="Roboto"/>
              </a:rPr>
              <a:t>, </a:t>
            </a:r>
            <a:r>
              <a:rPr lang="en-US" sz="1800" dirty="0">
                <a:solidFill>
                  <a:schemeClr val="bg1"/>
                </a:solidFill>
                <a:latin typeface="Roboto"/>
              </a:rPr>
              <a:t>1975</a:t>
            </a:r>
            <a:endParaRPr lang="en-US" altLang="en-US" sz="180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AC0CC9-E95C-4A4F-AFED-3AB02CF03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630" y="709612"/>
            <a:ext cx="4216400" cy="5715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F5D648-8D9F-B74C-A320-C4E4756C1D5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9" y="724485"/>
            <a:ext cx="3638843" cy="56604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B58948D-232A-BCC4-BA84-A1103F9203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9168" y="216758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484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C1C6C7-EE4D-EE74-DBC5-B96474086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519" y="838200"/>
            <a:ext cx="7772400" cy="5181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ABAFB7A-CEC2-35E4-B90A-74E2F75DFD02}"/>
              </a:ext>
            </a:extLst>
          </p:cNvPr>
          <p:cNvSpPr txBox="1"/>
          <p:nvPr/>
        </p:nvSpPr>
        <p:spPr>
          <a:xfrm>
            <a:off x="1628003" y="6173627"/>
            <a:ext cx="91347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https://art21.org/watch/art-in-the-twenty-first-century/s1/pepon-osorio-in-place-segment/</a:t>
            </a:r>
            <a:r>
              <a:rPr lang="en-US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76F853-4414-2389-BB9D-98B2490C1D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9168" y="216758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976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95C88-F804-2E47-8D57-BEF9C8125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09844"/>
            <a:ext cx="12278942" cy="2453268"/>
          </a:xfrm>
        </p:spPr>
        <p:txBody>
          <a:bodyPr/>
          <a:lstStyle/>
          <a:p>
            <a:r>
              <a:rPr lang="en-US" sz="2000" dirty="0" err="1">
                <a:solidFill>
                  <a:schemeClr val="bg1"/>
                </a:solidFill>
              </a:rPr>
              <a:t>Pepón</a:t>
            </a:r>
            <a:r>
              <a:rPr lang="en-US" sz="2000" dirty="0">
                <a:solidFill>
                  <a:schemeClr val="bg1"/>
                </a:solidFill>
              </a:rPr>
              <a:t> Osorio, </a:t>
            </a:r>
            <a:r>
              <a:rPr lang="en-US" sz="2000" i="1" dirty="0">
                <a:solidFill>
                  <a:schemeClr val="bg1"/>
                </a:solidFill>
              </a:rPr>
              <a:t>Scene of the Crime, </a:t>
            </a:r>
            <a:r>
              <a:rPr lang="en-US" sz="2000" dirty="0">
                <a:solidFill>
                  <a:schemeClr val="bg1"/>
                </a:solidFill>
              </a:rPr>
              <a:t>1993</a:t>
            </a:r>
            <a:br>
              <a:rPr lang="en-US" sz="2000" dirty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14C909-55CC-4C1B-7C79-BBB814437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130" y="756851"/>
            <a:ext cx="7772400" cy="5829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71C2CCA-4E89-C0DA-C57C-629238BB6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9168" y="216758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807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95C88-F804-2E47-8D57-BEF9C8125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77357"/>
            <a:ext cx="12278942" cy="2453268"/>
          </a:xfrm>
        </p:spPr>
        <p:txBody>
          <a:bodyPr/>
          <a:lstStyle/>
          <a:p>
            <a:r>
              <a:rPr lang="en-US" sz="2000" dirty="0" err="1">
                <a:solidFill>
                  <a:schemeClr val="bg1"/>
                </a:solidFill>
              </a:rPr>
              <a:t>Pepón</a:t>
            </a:r>
            <a:r>
              <a:rPr lang="en-US" sz="2000" dirty="0">
                <a:solidFill>
                  <a:schemeClr val="bg1"/>
                </a:solidFill>
              </a:rPr>
              <a:t> Osorio, </a:t>
            </a:r>
            <a:r>
              <a:rPr lang="en-US" sz="2000" i="1" dirty="0" err="1">
                <a:solidFill>
                  <a:schemeClr val="bg1"/>
                </a:solidFill>
              </a:rPr>
              <a:t>En</a:t>
            </a:r>
            <a:r>
              <a:rPr lang="en-US" sz="2000" i="1" dirty="0">
                <a:solidFill>
                  <a:schemeClr val="bg1"/>
                </a:solidFill>
              </a:rPr>
              <a:t> la </a:t>
            </a:r>
            <a:r>
              <a:rPr lang="en-US" sz="2000" i="1" dirty="0" err="1">
                <a:solidFill>
                  <a:schemeClr val="bg1"/>
                </a:solidFill>
              </a:rPr>
              <a:t>barberia</a:t>
            </a:r>
            <a:r>
              <a:rPr lang="en-US" sz="2000" i="1" dirty="0">
                <a:solidFill>
                  <a:schemeClr val="bg1"/>
                </a:solidFill>
              </a:rPr>
              <a:t> no se </a:t>
            </a:r>
            <a:r>
              <a:rPr lang="en-US" sz="2000" i="1" dirty="0" err="1">
                <a:solidFill>
                  <a:schemeClr val="bg1"/>
                </a:solidFill>
              </a:rPr>
              <a:t>llora</a:t>
            </a:r>
            <a:r>
              <a:rPr lang="en-US" sz="2000" i="1" dirty="0">
                <a:solidFill>
                  <a:schemeClr val="bg1"/>
                </a:solidFill>
              </a:rPr>
              <a:t>…, </a:t>
            </a:r>
            <a:r>
              <a:rPr lang="en-US" sz="2000" dirty="0">
                <a:solidFill>
                  <a:schemeClr val="bg1"/>
                </a:solidFill>
              </a:rPr>
              <a:t>1994</a:t>
            </a:r>
            <a:br>
              <a:rPr lang="en-US" sz="2000" dirty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7E85D9-D75D-5045-A755-05CA7F9363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2102" y="2270734"/>
            <a:ext cx="4867996" cy="33129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9FE637-367D-18C0-AE2C-89EEC151C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1261708"/>
            <a:ext cx="7620000" cy="508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8EF7FE-99AD-572E-4045-C1442DA1DF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9168" y="216758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37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B3D11E50-9992-694B-98D1-76A63342A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374" y="4298442"/>
            <a:ext cx="12192000" cy="4306887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Gonzalez Torres, </a:t>
            </a:r>
            <a:r>
              <a:rPr lang="en-US" altLang="en-US" sz="1800" i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Untitled (USA Today), </a:t>
            </a:r>
            <a:r>
              <a:rPr lang="en-US" altLang="en-US" sz="18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1990</a:t>
            </a:r>
            <a:br>
              <a:rPr lang="en-US" altLang="en-US" sz="1800" dirty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en-US" altLang="en-US" sz="18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Gonzalez-Torres, </a:t>
            </a:r>
            <a:r>
              <a:rPr lang="en-US" altLang="en-US" sz="1800" i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Untitled (Portrait of Ross in L.A.), </a:t>
            </a:r>
            <a:r>
              <a:rPr lang="en-US" altLang="en-US" sz="18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1991</a:t>
            </a:r>
            <a:br>
              <a:rPr lang="en-US" altLang="en-US" sz="1800" dirty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en-US" altLang="en-US" sz="18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(AIDS Epidemic)</a:t>
            </a:r>
            <a:br>
              <a:rPr lang="en-US" altLang="en-US" sz="1800" dirty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endParaRPr lang="en-US" altLang="en-US" sz="180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DFABFD-B322-8E78-F88C-4A3815198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850" y="731353"/>
            <a:ext cx="5187639" cy="45521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0A4F8C-537F-4AF8-5768-D4BD7E87B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6965" y="731353"/>
            <a:ext cx="6074355" cy="44477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8517B75-FB1D-F7CA-51FA-6DA189F09F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9168" y="216758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92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B3D11E50-9992-694B-98D1-76A63342A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372582"/>
            <a:ext cx="12192000" cy="4306887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Gonzalez Torres, </a:t>
            </a:r>
            <a:r>
              <a:rPr lang="en-US" altLang="en-US" sz="1800" i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Untitled</a:t>
            </a:r>
            <a:r>
              <a:rPr lang="en-US" altLang="en-US" sz="18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, 1991, Third Avenue and East 137th Street, Bronx, New York</a:t>
            </a:r>
            <a:br>
              <a:rPr lang="en-US" altLang="en-US" sz="1800" dirty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en-US" altLang="en-US" sz="18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Las </a:t>
            </a:r>
            <a:r>
              <a:rPr lang="en-US" altLang="en-US" sz="18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Yeguas</a:t>
            </a:r>
            <a:r>
              <a:rPr lang="en-US" altLang="en-US" sz="18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del </a:t>
            </a:r>
            <a:r>
              <a:rPr lang="en-US" altLang="en-US" sz="18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Apocalipsis</a:t>
            </a:r>
            <a:r>
              <a:rPr lang="en-US" altLang="en-US" sz="18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, </a:t>
            </a:r>
            <a:r>
              <a:rPr lang="en-US" altLang="en-US" sz="1800" i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Las Dos </a:t>
            </a:r>
            <a:r>
              <a:rPr lang="en-US" altLang="en-US" sz="1800" i="1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Fridas</a:t>
            </a:r>
            <a:r>
              <a:rPr lang="en-US" altLang="en-US" sz="1800" i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, </a:t>
            </a:r>
            <a:r>
              <a:rPr lang="en-US" altLang="en-US" sz="18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1989</a:t>
            </a:r>
            <a:br>
              <a:rPr lang="en-US" altLang="en-US" sz="1800" dirty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br>
              <a:rPr lang="en-US" altLang="en-US" sz="1800" dirty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br>
              <a:rPr lang="en-US" altLang="en-US" sz="1800" dirty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endParaRPr lang="en-US" altLang="en-US" sz="180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D4940A-A043-AF73-630D-E2D572670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6439" y="777532"/>
            <a:ext cx="4307057" cy="48832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84E004-96B3-DB54-4376-F09796712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18" y="1153294"/>
            <a:ext cx="6252004" cy="413175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49E0AE-6999-8BAA-B158-209F929FF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9168" y="216758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054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21CD4-6A5A-6066-10F4-6ABE4E2FC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002120"/>
            <a:ext cx="10972800" cy="1143000"/>
          </a:xfrm>
        </p:spPr>
        <p:txBody>
          <a:bodyPr/>
          <a:lstStyle/>
          <a:p>
            <a:pPr algn="l"/>
            <a:r>
              <a:rPr lang="en-US" sz="2400" dirty="0">
                <a:solidFill>
                  <a:schemeClr val="bg1"/>
                </a:solidFill>
              </a:rPr>
              <a:t>Ana Mendieta, </a:t>
            </a:r>
            <a:r>
              <a:rPr lang="en-US" sz="2400" i="1" dirty="0">
                <a:solidFill>
                  <a:schemeClr val="bg1"/>
                </a:solidFill>
              </a:rPr>
              <a:t>Untitled</a:t>
            </a:r>
            <a:r>
              <a:rPr lang="en-US" sz="2400" dirty="0">
                <a:solidFill>
                  <a:schemeClr val="bg1"/>
                </a:solidFill>
              </a:rPr>
              <a:t>, 1979, gelatin silver print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8BA99BE-320B-0BA6-5EF0-151F300722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861214"/>
            <a:ext cx="6087762" cy="4162713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D17394-9626-A9E5-5E9D-E8EBD13B3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94" y="1915506"/>
            <a:ext cx="3865091" cy="21690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3CCE93-FB1B-46C5-363D-D111405FA4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2994" y="4397352"/>
            <a:ext cx="3893922" cy="16265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F76135-C838-1715-455B-443EE9E5BC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39168" y="216758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816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C3C1D-624C-C8FC-DB8D-7E97AC18A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María Magdalena Campos-Pons, </a:t>
            </a:r>
            <a:r>
              <a:rPr lang="en-US" sz="2400" i="1" dirty="0">
                <a:solidFill>
                  <a:schemeClr val="bg1"/>
                </a:solidFill>
              </a:rPr>
              <a:t>Spoken Softly with Mama</a:t>
            </a:r>
            <a:r>
              <a:rPr lang="en-US" sz="2400" dirty="0">
                <a:solidFill>
                  <a:schemeClr val="bg1"/>
                </a:solidFill>
              </a:rPr>
              <a:t>, 1998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ACCDA22-9422-822A-3796-62EB25556E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451" y="1417638"/>
            <a:ext cx="7722801" cy="4561328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DB0CB0-E540-A2FE-F5B0-42FEC6969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360" y="1170901"/>
            <a:ext cx="3863480" cy="22580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FAD148-30CD-228B-D455-B1DF1B8E7C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1252" y="3543601"/>
            <a:ext cx="3863480" cy="28296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B10F6B-7BB1-EBD6-EEA9-A2F86C899F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39168" y="216758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854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3032F0F-6E7A-D9A3-03C0-0DF3250920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8682" y="469556"/>
            <a:ext cx="8511756" cy="5668963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8AC03B-9EF9-8670-C643-42B467923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9168" y="216758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496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C39E2-9E56-75DF-D310-BD0DE57F9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31837"/>
            <a:ext cx="10972800" cy="1143000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Carmen Herrera, </a:t>
            </a:r>
            <a:r>
              <a:rPr lang="en-US" sz="2400" i="1" dirty="0">
                <a:solidFill>
                  <a:schemeClr val="bg1"/>
                </a:solidFill>
              </a:rPr>
              <a:t>Untitled</a:t>
            </a:r>
            <a:r>
              <a:rPr lang="en-US" sz="2400" dirty="0">
                <a:solidFill>
                  <a:schemeClr val="bg1"/>
                </a:solidFill>
              </a:rPr>
              <a:t>, 1952</a:t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52A7DA4-E5F7-8E49-4AAB-2183EF285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1358" y="1600200"/>
            <a:ext cx="9549284" cy="4525963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64F269-5B36-53D7-4980-36353C304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9168" y="216758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945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6BBF4A-156C-2995-AC55-20EDA38A9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9168" y="216758"/>
            <a:ext cx="1219200" cy="419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1E95B8-6EBD-1A47-C571-5899D8713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2432" y="416839"/>
            <a:ext cx="4052726" cy="60243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BB58FA-13AE-7876-73B2-15545C1230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891" y="469906"/>
            <a:ext cx="4491535" cy="60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2702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62871-CD3C-7C9B-FC30-48B1FC2D4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9612" y="636898"/>
            <a:ext cx="10972800" cy="1143000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Cecilia Vicuña, </a:t>
            </a:r>
            <a:r>
              <a:rPr lang="en-US" sz="2400" i="1" dirty="0">
                <a:solidFill>
                  <a:schemeClr val="bg1"/>
                </a:solidFill>
              </a:rPr>
              <a:t>Quipu del </a:t>
            </a:r>
            <a:r>
              <a:rPr lang="en-US" sz="2400" i="1" dirty="0" err="1">
                <a:solidFill>
                  <a:schemeClr val="bg1"/>
                </a:solidFill>
              </a:rPr>
              <a:t>Exterminio</a:t>
            </a:r>
            <a:r>
              <a:rPr lang="en-US" sz="2400" i="1" dirty="0">
                <a:solidFill>
                  <a:schemeClr val="bg1"/>
                </a:solidFill>
              </a:rPr>
              <a:t>/Extermination Quipu</a:t>
            </a:r>
            <a:r>
              <a:rPr lang="en-US" sz="2400" dirty="0">
                <a:solidFill>
                  <a:schemeClr val="bg1"/>
                </a:solidFill>
              </a:rPr>
              <a:t>, 2022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E10448-E73B-10C6-D561-B2CD59FEF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9168" y="216758"/>
            <a:ext cx="1219200" cy="419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78D4EB-F24D-CF28-D993-8E64FFBCB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1135" y="1459117"/>
            <a:ext cx="6502400" cy="4953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734CA5-5FC3-AEEE-EBD9-42DA0BB75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390" y="2216135"/>
            <a:ext cx="5188465" cy="32568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FA89829-FDC1-EFBE-325F-BEA3938CD090}"/>
              </a:ext>
            </a:extLst>
          </p:cNvPr>
          <p:cNvSpPr txBox="1"/>
          <p:nvPr/>
        </p:nvSpPr>
        <p:spPr>
          <a:xfrm>
            <a:off x="759596" y="5539929"/>
            <a:ext cx="6765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Jorge </a:t>
            </a:r>
            <a:r>
              <a:rPr lang="en-US" sz="1800" dirty="0" err="1">
                <a:solidFill>
                  <a:schemeClr val="bg1"/>
                </a:solidFill>
              </a:rPr>
              <a:t>Eilson</a:t>
            </a:r>
            <a:r>
              <a:rPr lang="en-US" sz="1800" dirty="0">
                <a:solidFill>
                  <a:schemeClr val="bg1"/>
                </a:solidFill>
              </a:rPr>
              <a:t>, </a:t>
            </a:r>
            <a:r>
              <a:rPr lang="en-US" sz="1800" i="1" dirty="0">
                <a:solidFill>
                  <a:schemeClr val="bg1"/>
                </a:solidFill>
              </a:rPr>
              <a:t>White Quipus</a:t>
            </a:r>
            <a:r>
              <a:rPr lang="en-US" sz="1800" dirty="0">
                <a:solidFill>
                  <a:schemeClr val="bg1"/>
                </a:solidFill>
              </a:rPr>
              <a:t>, 1964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10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62871-CD3C-7C9B-FC30-48B1FC2D4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84654"/>
            <a:ext cx="10972800" cy="1143000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Cecilia Vicuña, “</a:t>
            </a:r>
            <a:r>
              <a:rPr lang="en-US" sz="2400" dirty="0" err="1">
                <a:solidFill>
                  <a:schemeClr val="bg1"/>
                </a:solidFill>
              </a:rPr>
              <a:t>Palabrarma</a:t>
            </a:r>
            <a:r>
              <a:rPr lang="en-US" sz="2400" dirty="0">
                <a:solidFill>
                  <a:schemeClr val="bg1"/>
                </a:solidFill>
              </a:rPr>
              <a:t>” from the series </a:t>
            </a:r>
            <a:r>
              <a:rPr lang="en-US" sz="2400" i="1" dirty="0" err="1">
                <a:solidFill>
                  <a:schemeClr val="bg1"/>
                </a:solidFill>
              </a:rPr>
              <a:t>AMAzone</a:t>
            </a:r>
            <a:r>
              <a:rPr lang="en-US" sz="2400" i="1" dirty="0">
                <a:solidFill>
                  <a:schemeClr val="bg1"/>
                </a:solidFill>
              </a:rPr>
              <a:t> </a:t>
            </a:r>
            <a:r>
              <a:rPr lang="en-US" sz="2400" i="1" dirty="0" err="1">
                <a:solidFill>
                  <a:schemeClr val="bg1"/>
                </a:solidFill>
              </a:rPr>
              <a:t>Palabrarmas</a:t>
            </a:r>
            <a:r>
              <a:rPr lang="en-US" sz="2400" i="1" dirty="0">
                <a:solidFill>
                  <a:schemeClr val="bg1"/>
                </a:solidFill>
              </a:rPr>
              <a:t>,</a:t>
            </a:r>
            <a:r>
              <a:rPr lang="en-US" sz="2400" dirty="0">
                <a:solidFill>
                  <a:schemeClr val="bg1"/>
                </a:solidFill>
              </a:rPr>
              <a:t> 1978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E10448-E73B-10C6-D561-B2CD59FEF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9168" y="216758"/>
            <a:ext cx="1219200" cy="419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AFFCDD-D0F4-38C4-DE33-094DF23B95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970"/>
          <a:stretch/>
        </p:blipFill>
        <p:spPr>
          <a:xfrm>
            <a:off x="0" y="2076450"/>
            <a:ext cx="5820032" cy="3886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63C0DA-8E4F-2B8C-98B2-2A67A0AC39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0346" y="2076450"/>
            <a:ext cx="77724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079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283</Words>
  <Application>Microsoft Macintosh PowerPoint</Application>
  <PresentationFormat>Widescreen</PresentationFormat>
  <Paragraphs>29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Arial</vt:lpstr>
      <vt:lpstr>Calibri</vt:lpstr>
      <vt:lpstr>Calibri Light</vt:lpstr>
      <vt:lpstr>Roboto</vt:lpstr>
      <vt:lpstr>Office Theme</vt:lpstr>
      <vt:lpstr>1_Office Theme</vt:lpstr>
      <vt:lpstr>PowerPoint Presentation</vt:lpstr>
      <vt:lpstr>Criselda Vasquez, The New American Gothic, 2017</vt:lpstr>
      <vt:lpstr>PowerPoint Presentation</vt:lpstr>
      <vt:lpstr>Dolores Huerta and Cesar Chavez -United Farm Workers of America, founded in 1962 -California Agricultural Labor Relations Act of 1975</vt:lpstr>
      <vt:lpstr>Judy Baca, in collaboration with SPARC (Social and Public Art Resource Center), The Great Wall of Los Angeles, 1976-1983</vt:lpstr>
      <vt:lpstr>Compare and contrast these murals. How do they depict Mexican ancestry? How do they (re)define muralism?</vt:lpstr>
      <vt:lpstr>Royal Chicano Air Force, Southside Park Mural, 1977, Sacramento, CA</vt:lpstr>
      <vt:lpstr>Hernández, La Virgen de Guadalupe Defendiendo los Derechos de los Xicanos, 1975</vt:lpstr>
      <vt:lpstr>PowerPoint Presentation</vt:lpstr>
      <vt:lpstr>Pepón Osorio, Scene of the Crime, 1993 </vt:lpstr>
      <vt:lpstr>Pepón Osorio, En la barberia no se llora…, 1994 </vt:lpstr>
      <vt:lpstr>Gonzalez Torres, Untitled (USA Today), 1990 Gonzalez-Torres, Untitled (Portrait of Ross in L.A.), 1991 (AIDS Epidemic) </vt:lpstr>
      <vt:lpstr>Gonzalez Torres, Untitled, 1991, Third Avenue and East 137th Street, Bronx, New York Las Yeguas del Apocalipsis, Las Dos Fridas, 1989   </vt:lpstr>
      <vt:lpstr>Ana Mendieta, Untitled, 1979, gelatin silver print</vt:lpstr>
      <vt:lpstr>María Magdalena Campos-Pons, Spoken Softly with Mama, 1998</vt:lpstr>
      <vt:lpstr>PowerPoint Presentation</vt:lpstr>
      <vt:lpstr>Carmen Herrera, Untitled, 1952 </vt:lpstr>
      <vt:lpstr>PowerPoint Presentation</vt:lpstr>
      <vt:lpstr>Cecilia Vicuña, Quipu del Exterminio/Extermination Quipu, 2022</vt:lpstr>
      <vt:lpstr>Cecilia Vicuña, “Palabrarma” from the series AMAzone Palabrarmas, 1978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Korda, Heroic Guerrillero, 1960</dc:title>
  <dc:creator>Maya Jimenez</dc:creator>
  <cp:lastModifiedBy>Maya Jimenez</cp:lastModifiedBy>
  <cp:revision>21</cp:revision>
  <cp:lastPrinted>2024-07-26T20:06:10Z</cp:lastPrinted>
  <dcterms:created xsi:type="dcterms:W3CDTF">2023-05-11T18:15:02Z</dcterms:created>
  <dcterms:modified xsi:type="dcterms:W3CDTF">2024-07-26T20:06:13Z</dcterms:modified>
</cp:coreProperties>
</file>