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316" r:id="rId2"/>
    <p:sldId id="310" r:id="rId3"/>
    <p:sldId id="311" r:id="rId4"/>
    <p:sldId id="318" r:id="rId5"/>
    <p:sldId id="312" r:id="rId6"/>
    <p:sldId id="313" r:id="rId7"/>
    <p:sldId id="314" r:id="rId8"/>
    <p:sldId id="315" r:id="rId9"/>
    <p:sldId id="293" r:id="rId10"/>
    <p:sldId id="289" r:id="rId11"/>
    <p:sldId id="280" r:id="rId12"/>
    <p:sldId id="282" r:id="rId13"/>
    <p:sldId id="286" r:id="rId14"/>
    <p:sldId id="261" r:id="rId15"/>
    <p:sldId id="275" r:id="rId16"/>
    <p:sldId id="265" r:id="rId17"/>
    <p:sldId id="291" r:id="rId18"/>
    <p:sldId id="263" r:id="rId19"/>
    <p:sldId id="272" r:id="rId20"/>
    <p:sldId id="288" r:id="rId21"/>
    <p:sldId id="283" r:id="rId22"/>
    <p:sldId id="285" r:id="rId23"/>
    <p:sldId id="284" r:id="rId24"/>
    <p:sldId id="266" r:id="rId25"/>
    <p:sldId id="290" r:id="rId26"/>
    <p:sldId id="294" r:id="rId27"/>
    <p:sldId id="292" r:id="rId28"/>
    <p:sldId id="269" r:id="rId29"/>
    <p:sldId id="317" r:id="rId30"/>
    <p:sldId id="273" r:id="rId31"/>
    <p:sldId id="319" r:id="rId32"/>
    <p:sldId id="258" r:id="rId3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584"/>
    <p:restoredTop sz="94665"/>
  </p:normalViewPr>
  <p:slideViewPr>
    <p:cSldViewPr snapToGrid="0" snapToObjects="1">
      <p:cViewPr varScale="1">
        <p:scale>
          <a:sx n="96" d="100"/>
          <a:sy n="96" d="100"/>
        </p:scale>
        <p:origin x="16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1BC0A5-3DAB-4646-BAAF-0BA86AB3F2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F271D4-2B10-4F4E-BEE6-693DEC5BAE0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8A472F-04CA-9244-A535-433A04DB370D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F6C0B09-CE02-D64D-84A0-FE66B9E74A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E438E70-398E-3D40-BB8C-CD8056DD1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8DADC-9C8E-F942-8F70-13A6EC2B0C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1A7AD-021C-564B-BCA6-01BA9F8CD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F7E0056-1FCF-6C4B-A9A0-EB31275D5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70D6C50A-100A-794E-B23A-1E81C989EF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E8467FC8-5578-3C45-9C95-FC8363F99C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ADCE1631-65FE-1D4D-9AE8-6537CCE25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1BEF4C6-05F4-AE4F-B56F-1BCE659C49C5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C54E1-85AA-F04E-AD94-8795B19B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69865-68FA-3345-9110-CE6374A36C7F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A7C02-FC65-6342-8EA6-50544F80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2852E-B0B2-7E47-8A74-14555C14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2903-0244-024B-A319-A16A0CD67A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39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AC78B-1BAD-AD48-AA07-3E1C0843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46CA-E028-8542-ABFC-1C1930C47192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3190A-CA68-AF4E-BC6A-13988E6A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A60EA-4F95-FD42-8B84-A11164D6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AC67F-6005-0643-8A80-E3CCA3D1C0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6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0BE0-2CEB-FA44-8CAB-0A184EFA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2569-47A5-964E-9B14-7B833F98505C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4CCDD-E251-B746-96BE-B5DF0063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B669C-97DA-2C4C-B76E-10D24528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4ED3F-C9B7-414F-B4D1-353CE7D40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78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15CE8F-0EB8-FF47-8ECE-5D4CAE9C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48F56-35C8-3A44-872F-0110BBB50EB1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52055D-38A8-9044-B9D8-F7B3A06B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A12678-6EC3-A347-9E8F-7A0EC6119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9B03E-B051-3E43-9211-43FA61B4B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551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CDB8D09-8AAB-5248-A2A5-87CBDC110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091CD-0BF5-6F46-9FFE-F6C43DDCCAE8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8CB24A8-DDF1-D848-990A-9F952F178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6471A91-81B2-DE44-AE08-8BF7783D3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79FFA-11F4-F447-8EC7-4F1A3FECC4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A5AA483-8E8E-3C4C-9C74-6C7ACE34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C7ACC-390E-0043-9A3A-F57C9AB0013D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78DFA3-507D-934E-B3A7-8D3AD835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9E445B-D93C-E54C-A613-8C9B4682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A24BF-DB62-8A4D-89EE-3084D04CE5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39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B618C0D-FB70-DB49-BB68-74343B82B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B71D-D47D-6F4C-9C2D-C0794FB0A1AB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1D9662-FDC0-154A-BFD6-0472C9FE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B938CA-C74C-534C-9821-E264350D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C697F-4E25-D445-B5E5-A54D376777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86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4169AA-70D5-5847-A807-65529D983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A0DB0-0183-CB4D-91D0-C9B8F990CB4C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458470-B68A-4448-99CC-284CC9A8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9B8F81-23BD-0942-9BDB-E28919C8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4EC1F-E354-0D4D-BFE7-B59368D2EB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274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28DDCE5-0362-D841-AAC0-8005C8A51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EE82-E5D4-3D4B-9BB7-60F77BA15F00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35C44A-6C22-FC4D-BDE4-6774C04B8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D64C4B-8536-D04E-A589-5ADF48EDF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9AEC4-0309-B545-929D-223A528D51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75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D1250-4C76-2C43-966B-1BC797EA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80B20-9513-EB4B-A8A1-708B09B4221F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04A52-0094-8847-A2F0-2F9C1D26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D894C-D498-1044-9C17-ED32A0C42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85A1B-BCD3-CE4B-9F38-EAD7D5CCC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39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D96DF-7F54-9844-B7A9-6A15A5C0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D9FB1-3300-2844-ADFC-3B867DD8E620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C1412-4967-1B4E-A448-7416B28F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1BA16-CEAA-F64C-B8B1-023634E5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322AA-F00C-4242-90B3-40A21F8318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10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44019D-3EB5-734E-A977-F5786890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85828-34DA-0342-9D55-73CFC3BF6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96970-80F9-C449-8FE7-04F2377F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28A8A3-D5D9-A24C-98C8-A77245CAC3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949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C8D7104-A516-B648-94A2-89D7008366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B694388-CC5B-3D49-A3E1-6C40CEBA21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97EF8-4199-A046-8AC2-E0A0CF1BA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A3266EB-01EC-1142-A33B-474C7C43D1BB}" type="datetimeFigureOut">
              <a:rPr lang="en-US" altLang="en-US"/>
              <a:pPr>
                <a:defRPr/>
              </a:pPr>
              <a:t>7/26/24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76265-BC24-E440-B035-FE8333C1A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4C364-6651-B74A-A48C-F90F191A5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F808D65-2493-C042-9FF9-4C8B86660A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6FC702-CACF-82AD-4C8C-DD187047A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151" y="710483"/>
            <a:ext cx="3743778" cy="5793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F89F44-ECDA-B64C-1208-2BC36E05B2AB}"/>
              </a:ext>
            </a:extLst>
          </p:cNvPr>
          <p:cNvSpPr txBox="1"/>
          <p:nvPr/>
        </p:nvSpPr>
        <p:spPr>
          <a:xfrm>
            <a:off x="2421040" y="19984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GEOMETRIC ABSTRACTION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3B29D-D40E-2DD3-0AC7-EA83C1F57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19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B7C8EFA3-5ED0-2D43-B181-3ED96B4E2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05" y="830680"/>
            <a:ext cx="274319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Reflects the idea of “</a:t>
            </a:r>
            <a:r>
              <a:rPr lang="en-US" sz="2000" u="sng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inversion</a:t>
            </a:r>
            <a:r>
              <a:rPr lang="en-US" sz="2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” by which hierarchies are inverted in terms of how Latin America relates to Europe and the U.S.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679BD-55DE-1C48-AEAD-0A3ACC600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626" y="830680"/>
            <a:ext cx="5137369" cy="54276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2D5276-70EF-46D4-6F9A-B42603422EB7}"/>
              </a:ext>
            </a:extLst>
          </p:cNvPr>
          <p:cNvSpPr txBox="1"/>
          <p:nvPr/>
        </p:nvSpPr>
        <p:spPr>
          <a:xfrm>
            <a:off x="4031197" y="6362451"/>
            <a:ext cx="4922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Calibri" charset="0"/>
              </a:rPr>
              <a:t>Torres-García, </a:t>
            </a:r>
            <a:r>
              <a:rPr lang="en-US" sz="1800" i="1" dirty="0">
                <a:solidFill>
                  <a:srgbClr val="FFFFFF"/>
                </a:solidFill>
                <a:latin typeface="Calibri" charset="0"/>
              </a:rPr>
              <a:t>South America’s Inverted Map</a:t>
            </a:r>
            <a:r>
              <a:rPr lang="en-US" sz="1800" dirty="0">
                <a:solidFill>
                  <a:srgbClr val="FFFFFF"/>
                </a:solidFill>
                <a:latin typeface="Calibri" charset="0"/>
              </a:rPr>
              <a:t>, 1936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B30F92-E7CD-4C20-D3C3-9FAEC5EE1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0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680199"/>
            <a:ext cx="8686800" cy="11430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Torres-García, </a:t>
            </a:r>
            <a:r>
              <a:rPr lang="en-US" sz="2400" i="1" dirty="0">
                <a:solidFill>
                  <a:srgbClr val="FFFFFF"/>
                </a:solidFill>
                <a:latin typeface="Calibri" charset="0"/>
              </a:rPr>
              <a:t>Cosmic Monument</a:t>
            </a: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, 1938, Montevideo</a:t>
            </a:r>
            <a:br>
              <a:rPr lang="en-US" sz="2400" dirty="0">
                <a:solidFill>
                  <a:srgbClr val="FFFFFF"/>
                </a:solidFill>
                <a:latin typeface="Calibri" charset="0"/>
              </a:rPr>
            </a:b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Universal Constructivism</a:t>
            </a: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: inspired by the grid of Mondrian and Amerindian symbols)</a:t>
            </a:r>
          </a:p>
        </p:txBody>
      </p:sp>
      <p:pic>
        <p:nvPicPr>
          <p:cNvPr id="4505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773" y="1823199"/>
            <a:ext cx="7325198" cy="487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7524A5-A748-629B-5FBB-0BB8190D9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9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5817" y="1651150"/>
            <a:ext cx="5338183" cy="35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DB62BB-2E61-FDE3-CA85-99EA4203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599" y="4579218"/>
            <a:ext cx="2771775" cy="3379788"/>
          </a:xfrm>
        </p:spPr>
        <p:txBody>
          <a:bodyPr/>
          <a:lstStyle/>
          <a:p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Influenced by Mondrian</a:t>
            </a:r>
            <a:endParaRPr lang="en-US" altLang="en-US" sz="18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BA44A-C64C-B04E-FD51-A4354591A17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00" y="768625"/>
            <a:ext cx="3450537" cy="5046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8CA271-0B33-E188-610D-D69AF61B1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5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833"/>
            <a:ext cx="5338183" cy="35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3" y="3580533"/>
            <a:ext cx="5526157" cy="3259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6608" y="5949870"/>
            <a:ext cx="228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Gate of the Sun, </a:t>
            </a:r>
            <a:r>
              <a:rPr lang="en-US" dirty="0" err="1">
                <a:solidFill>
                  <a:srgbClr val="FFFFFF"/>
                </a:solidFill>
              </a:rPr>
              <a:t>Tiwanaku</a:t>
            </a:r>
            <a:r>
              <a:rPr lang="en-US" dirty="0">
                <a:solidFill>
                  <a:srgbClr val="FFFFFF"/>
                </a:solidFill>
              </a:rPr>
              <a:t>, Bolivia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B68111-B0D1-6813-D9A3-ECB8E590D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46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162426" y="169611"/>
            <a:ext cx="8819147" cy="11430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Torres-García, </a:t>
            </a:r>
            <a:r>
              <a:rPr lang="en-US" sz="2400" i="1" dirty="0">
                <a:solidFill>
                  <a:srgbClr val="FFFFFF"/>
                </a:solidFill>
                <a:latin typeface="Calibri" charset="0"/>
              </a:rPr>
              <a:t>Pachamama</a:t>
            </a: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, 1944</a:t>
            </a:r>
            <a:br>
              <a:rPr lang="en-US" sz="2400" dirty="0">
                <a:solidFill>
                  <a:srgbClr val="FFFFFF"/>
                </a:solidFill>
                <a:latin typeface="Calibri" charset="0"/>
              </a:rPr>
            </a:b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Torres-García, </a:t>
            </a:r>
            <a:r>
              <a:rPr lang="en-US" sz="2400" i="1" dirty="0">
                <a:solidFill>
                  <a:srgbClr val="FFFFFF"/>
                </a:solidFill>
                <a:latin typeface="Calibri" charset="0"/>
              </a:rPr>
              <a:t>Construction with Curved Forms</a:t>
            </a: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, 1931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940" y="1446751"/>
            <a:ext cx="4252484" cy="50897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7AF264-DC5E-7B43-B247-82CD93B54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85" y="2130137"/>
            <a:ext cx="4065776" cy="3415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74FDA1-F0D5-81D8-DA7E-07936EDA7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05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Torres-García, </a:t>
            </a:r>
            <a:r>
              <a:rPr lang="en-US" sz="2400" i="1" dirty="0">
                <a:solidFill>
                  <a:srgbClr val="FFFFFF"/>
                </a:solidFill>
                <a:latin typeface="Calibri" charset="0"/>
              </a:rPr>
              <a:t>Pachamama</a:t>
            </a:r>
            <a:r>
              <a:rPr lang="en-US" sz="2400" dirty="0">
                <a:solidFill>
                  <a:srgbClr val="FFFFFF"/>
                </a:solidFill>
                <a:latin typeface="Calibri" charset="0"/>
              </a:rPr>
              <a:t>, 1944</a:t>
            </a:r>
            <a:br>
              <a:rPr lang="en-US" sz="2400" dirty="0">
                <a:solidFill>
                  <a:srgbClr val="FFFFFF"/>
                </a:solidFill>
                <a:latin typeface="Calibri" charset="0"/>
              </a:rPr>
            </a:br>
            <a:r>
              <a:rPr lang="en-US" sz="1800" dirty="0">
                <a:solidFill>
                  <a:srgbClr val="FFFFFF"/>
                </a:solidFill>
                <a:latin typeface="Calibri" charset="0"/>
              </a:rPr>
              <a:t>(“Pachamama” is a reference to protector of mountain and colonial painting of the Virgin of Potosí)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7AF264-DC5E-7B43-B247-82CD93B54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11" y="2181279"/>
            <a:ext cx="4065776" cy="3415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4DB24E-DFF4-D54D-A544-C6AA6B2FC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14" y="1290781"/>
            <a:ext cx="3802043" cy="5069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7EADA3-C34B-2CCA-DAB5-A58E9960C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7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E04BE1D-94D5-A744-8284-168FB40D6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5552" y="6283510"/>
            <a:ext cx="9595104" cy="1752600"/>
          </a:xfrm>
        </p:spPr>
        <p:txBody>
          <a:bodyPr/>
          <a:lstStyle/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</a:rPr>
              <a:t>Sao Paulo Biennale, 1951</a:t>
            </a: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79E6ABE9-665D-5944-B940-BEFFD8DF2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9402" y="339311"/>
            <a:ext cx="4049486" cy="594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9EBB28-3AC8-09FF-6370-43A3201DA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4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8FD5A1-3C0D-7CAD-F93A-69603933C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198" y="1033627"/>
            <a:ext cx="8324602" cy="55497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ABBB2C-1ACC-8E59-C328-3C903B1F9822}"/>
              </a:ext>
            </a:extLst>
          </p:cNvPr>
          <p:cNvSpPr txBox="1"/>
          <p:nvPr/>
        </p:nvSpPr>
        <p:spPr>
          <a:xfrm>
            <a:off x="409699" y="628884"/>
            <a:ext cx="832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Open Sans" panose="020B0606030504020204" pitchFamily="34" charset="0"/>
              </a:rPr>
              <a:t>Brasilia: new capital city, built in 1956, reflects idea of “order and progress”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3E251-003A-516C-5E50-D6CF165ED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7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5971DA-2EC5-FDDB-7928-4D92FAA20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732" y="980848"/>
            <a:ext cx="4749720" cy="5628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365BF-C991-EA09-10AA-414E32899161}"/>
              </a:ext>
            </a:extLst>
          </p:cNvPr>
          <p:cNvSpPr txBox="1"/>
          <p:nvPr/>
        </p:nvSpPr>
        <p:spPr>
          <a:xfrm>
            <a:off x="592882" y="5963227"/>
            <a:ext cx="3208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Max Bill, 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Tripartite Unity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 1948–1949, stainless steel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822543-C663-434B-CFFC-63141CC56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66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95669-5575-904C-AEFC-026CD9A23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70469" y="5899798"/>
            <a:ext cx="4215740" cy="3556660"/>
          </a:xfrm>
        </p:spPr>
        <p:txBody>
          <a:bodyPr/>
          <a:lstStyle/>
          <a:p>
            <a:pPr algn="r">
              <a:defRPr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Oscar Niemeyer, </a:t>
            </a:r>
            <a:r>
              <a:rPr lang="en-US" sz="20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National Congress</a:t>
            </a: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 Brasília, Brazil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FD61DE-1B27-D061-D2E7-4F253FDAC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271" y="3680721"/>
            <a:ext cx="5598729" cy="31772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AA1673-E7D5-8E59-F0DE-2AFB49345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35782" cy="3871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3D070-2A3E-8EBB-F53B-4F0038197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D16D057C-CF29-404B-BEA5-F1A35D5A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4313" y="-320634"/>
            <a:ext cx="9358313" cy="1143000"/>
          </a:xfrm>
        </p:spPr>
        <p:txBody>
          <a:bodyPr/>
          <a:lstStyle/>
          <a:p>
            <a:r>
              <a:rPr lang="en-US" altLang="en-US" sz="18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Burle</a:t>
            </a:r>
            <a:r>
              <a:rPr lang="en-US" altLang="en-US" sz="1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Marx, Walkway Rio de Janeiro, Brazil</a:t>
            </a:r>
          </a:p>
        </p:txBody>
      </p:sp>
      <p:pic>
        <p:nvPicPr>
          <p:cNvPr id="41986" name="Picture 6">
            <a:extLst>
              <a:ext uri="{FF2B5EF4-FFF2-40B4-BE49-F238E27FC236}">
                <a16:creationId xmlns:a16="http://schemas.microsoft.com/office/drawing/2014/main" id="{5A27631D-BED9-B44D-A2CD-1599BC1B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7729"/>
            <a:ext cx="577215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7">
            <a:extLst>
              <a:ext uri="{FF2B5EF4-FFF2-40B4-BE49-F238E27FC236}">
                <a16:creationId xmlns:a16="http://schemas.microsoft.com/office/drawing/2014/main" id="{4DFF56C2-371C-F146-BBD1-51644E2E8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2288" y="3551238"/>
            <a:ext cx="4811712" cy="330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0B476B-8202-CE28-62EC-4188DED93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5431B8-A6D4-AD8C-8DDD-4FD1B074E8D8}"/>
              </a:ext>
            </a:extLst>
          </p:cNvPr>
          <p:cNvSpPr txBox="1"/>
          <p:nvPr/>
        </p:nvSpPr>
        <p:spPr>
          <a:xfrm>
            <a:off x="122326" y="2138224"/>
            <a:ext cx="56828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</a:rPr>
              <a:t>“The </a:t>
            </a:r>
            <a:r>
              <a:rPr lang="en-US" altLang="en-US" sz="2000" i="1" dirty="0" err="1">
                <a:solidFill>
                  <a:srgbClr val="FFFFFF"/>
                </a:solidFill>
              </a:rPr>
              <a:t>Bicho</a:t>
            </a:r>
            <a:r>
              <a:rPr lang="en-US" altLang="en-US" sz="2000" dirty="0">
                <a:solidFill>
                  <a:srgbClr val="FFFFFF"/>
                </a:solidFill>
              </a:rPr>
              <a:t> has his own and well-defined cluster of movements which react to the promptings of the spectator. He is not made of isolated static forms which can be manipulated at random, as in a game: no, his parts are functionally related to each other, as if he were a living organism; and the movements of these parts are interlinked.”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</a:rPr>
              <a:t>-</a:t>
            </a:r>
            <a:r>
              <a:rPr lang="en-US" altLang="en-US" sz="2000" dirty="0" err="1">
                <a:solidFill>
                  <a:srgbClr val="FFFFFF"/>
                </a:solidFill>
              </a:rPr>
              <a:t>Lygia</a:t>
            </a:r>
            <a:r>
              <a:rPr lang="en-US" altLang="en-US" sz="2000" dirty="0">
                <a:solidFill>
                  <a:srgbClr val="FFFFFF"/>
                </a:solidFill>
              </a:rPr>
              <a:t> Clark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BFDBF-EE69-05BE-84D1-EEA5FDF34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100" y="1124995"/>
            <a:ext cx="3136900" cy="5283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A9C15D-D7CF-4DF1-CD83-06AB30D92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21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>
            <a:extLst>
              <a:ext uri="{FF2B5EF4-FFF2-40B4-BE49-F238E27FC236}">
                <a16:creationId xmlns:a16="http://schemas.microsoft.com/office/drawing/2014/main" id="{372D4E6C-B219-B64F-8FF9-ABA979985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450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7F7379-D57B-72CE-5C73-6D432C8FF224}"/>
              </a:ext>
            </a:extLst>
          </p:cNvPr>
          <p:cNvSpPr txBox="1">
            <a:spLocks/>
          </p:cNvSpPr>
          <p:nvPr/>
        </p:nvSpPr>
        <p:spPr bwMode="auto">
          <a:xfrm>
            <a:off x="4572000" y="2349706"/>
            <a:ext cx="44354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Clark, </a:t>
            </a:r>
            <a:r>
              <a:rPr lang="en-US" altLang="en-US" sz="2400" i="1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Bicho</a:t>
            </a:r>
            <a:r>
              <a:rPr lang="en-US" altLang="en-US" sz="24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(Critter)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1962, aluminum*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8370B-F9E7-360F-4DA2-4EAA041D3F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78" y="3214894"/>
            <a:ext cx="4984022" cy="3643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EC426F-1EAB-9117-BE19-26B2930BBC30}"/>
              </a:ext>
            </a:extLst>
          </p:cNvPr>
          <p:cNvSpPr txBox="1"/>
          <p:nvPr/>
        </p:nvSpPr>
        <p:spPr>
          <a:xfrm>
            <a:off x="-63500" y="443030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</a:rPr>
              <a:t>How does Clark challenge traditional sculpture?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55748B-90BF-E673-D901-503CD12DF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>
            <a:extLst>
              <a:ext uri="{FF2B5EF4-FFF2-40B4-BE49-F238E27FC236}">
                <a16:creationId xmlns:a16="http://schemas.microsoft.com/office/drawing/2014/main" id="{B64D8BC3-9CC1-4546-A734-A6653A2E7FDC}"/>
              </a:ext>
            </a:extLst>
          </p:cNvPr>
          <p:cNvSpPr txBox="1">
            <a:spLocks/>
          </p:cNvSpPr>
          <p:nvPr/>
        </p:nvSpPr>
        <p:spPr bwMode="auto">
          <a:xfrm>
            <a:off x="-617273" y="5460057"/>
            <a:ext cx="70671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</a:rPr>
              <a:t>Clark, </a:t>
            </a:r>
            <a:r>
              <a:rPr lang="en-US" altLang="en-US" sz="2400" i="1" dirty="0">
                <a:solidFill>
                  <a:srgbClr val="FFFFFF"/>
                </a:solidFill>
              </a:rPr>
              <a:t>The Inside is the Outside, 1963</a:t>
            </a:r>
            <a:endParaRPr lang="en-US" altLang="en-US" sz="2400" dirty="0">
              <a:solidFill>
                <a:srgbClr val="FFFFFF"/>
              </a:solidFill>
            </a:endParaRPr>
          </a:p>
        </p:txBody>
      </p:sp>
      <p:pic>
        <p:nvPicPr>
          <p:cNvPr id="18436" name="Picture 2">
            <a:extLst>
              <a:ext uri="{FF2B5EF4-FFF2-40B4-BE49-F238E27FC236}">
                <a16:creationId xmlns:a16="http://schemas.microsoft.com/office/drawing/2014/main" id="{0FAB4176-51D1-194C-AE95-5AE9BB720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559" y="819511"/>
            <a:ext cx="4999512" cy="486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23BA22B-EE51-5910-AD64-24D522231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0712" y="819512"/>
            <a:ext cx="2673951" cy="488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D20B6E-5B4C-DCF8-93DF-8F1EADD1D34A}"/>
              </a:ext>
            </a:extLst>
          </p:cNvPr>
          <p:cNvSpPr txBox="1"/>
          <p:nvPr/>
        </p:nvSpPr>
        <p:spPr>
          <a:xfrm>
            <a:off x="5592884" y="5707985"/>
            <a:ext cx="4975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Clark, </a:t>
            </a:r>
            <a:r>
              <a:rPr lang="en-US" altLang="en-US" sz="18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Rubber Grub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1964, rubber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63B8B3-D13A-D733-9DEC-B62CF453E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DB7CE227-B791-E141-9973-7037C5BC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800"/>
            <a:ext cx="8229600" cy="1143000"/>
          </a:xfrm>
        </p:spPr>
        <p:txBody>
          <a:bodyPr/>
          <a:lstStyle/>
          <a:p>
            <a:r>
              <a:rPr lang="en-US" altLang="en-US" sz="18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Oiticica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1800" i="1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Metaesquema</a:t>
            </a:r>
            <a:r>
              <a:rPr lang="en-US" altLang="en-US" sz="18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Series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1958, gouache on cardboard</a:t>
            </a:r>
            <a:b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18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1506" name="Picture 3">
            <a:extLst>
              <a:ext uri="{FF2B5EF4-FFF2-40B4-BE49-F238E27FC236}">
                <a16:creationId xmlns:a16="http://schemas.microsoft.com/office/drawing/2014/main" id="{CD0E8A27-C6DB-2642-A1B1-B51CEE941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98" y="1484864"/>
            <a:ext cx="2386013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2">
            <a:extLst>
              <a:ext uri="{FF2B5EF4-FFF2-40B4-BE49-F238E27FC236}">
                <a16:creationId xmlns:a16="http://schemas.microsoft.com/office/drawing/2014/main" id="{10BB2CA4-D395-084D-A53D-DE9EEE221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724" y="1456764"/>
            <a:ext cx="2703513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2895E8E2-FB61-804C-B698-92F57FC6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300" y="3762890"/>
            <a:ext cx="256222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>
            <a:extLst>
              <a:ext uri="{FF2B5EF4-FFF2-40B4-BE49-F238E27FC236}">
                <a16:creationId xmlns:a16="http://schemas.microsoft.com/office/drawing/2014/main" id="{CDC950D8-F6F7-ED4A-8664-C50543A33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0250" y="1484864"/>
            <a:ext cx="2608262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>
            <a:extLst>
              <a:ext uri="{FF2B5EF4-FFF2-40B4-BE49-F238E27FC236}">
                <a16:creationId xmlns:a16="http://schemas.microsoft.com/office/drawing/2014/main" id="{E0FC8EB7-98A0-BA46-90A4-24AF23E5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724" y="3762890"/>
            <a:ext cx="27035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>
            <a:extLst>
              <a:ext uri="{FF2B5EF4-FFF2-40B4-BE49-F238E27FC236}">
                <a16:creationId xmlns:a16="http://schemas.microsoft.com/office/drawing/2014/main" id="{52207F42-4C59-8849-97D0-0AA8D8FFA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961" y="3853377"/>
            <a:ext cx="2757487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1410E3-6B6D-D47D-EBDC-3FB12E73AF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5706A1-A884-C0B8-3F89-387A63B50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93992"/>
            <a:ext cx="8228177" cy="548937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86879F-FEF0-95F8-4621-6DCEED483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38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F3A4670C-CAE4-DD4E-9739-BC563350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714"/>
            <a:ext cx="9144000" cy="1143000"/>
          </a:xfrm>
        </p:spPr>
        <p:txBody>
          <a:bodyPr/>
          <a:lstStyle/>
          <a:p>
            <a:r>
              <a:rPr lang="en-US" altLang="en-US" sz="16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Oiticica</a:t>
            </a:r>
            <a:r>
              <a:rPr lang="en-US" altLang="en-US" sz="16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1600" i="1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Parangole</a:t>
            </a:r>
            <a:r>
              <a:rPr lang="en-US" altLang="en-US" sz="16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16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1967</a:t>
            </a:r>
            <a:br>
              <a:rPr lang="en-US" altLang="en-US" sz="16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en-US" altLang="en-US" sz="16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-Work is activated by the wearer while Afro-Brazilian music contributes to the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4375C-F801-8D20-DF6A-EE578EC4D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561" y="1571904"/>
            <a:ext cx="4880758" cy="4856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8D0A51-05B3-48F6-065E-B39CD2A0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81" y="1580436"/>
            <a:ext cx="3781301" cy="48478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4815DF-64DA-F245-0FE7-38CC4002B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0ECA3BD1-AE3A-B949-8EA0-328082127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099" y="907431"/>
            <a:ext cx="8229600" cy="1143000"/>
          </a:xfrm>
        </p:spPr>
        <p:txBody>
          <a:bodyPr/>
          <a:lstStyle/>
          <a:p>
            <a:r>
              <a:rPr lang="en-US" altLang="en-US" sz="18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Lygia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Pape, </a:t>
            </a:r>
            <a:r>
              <a:rPr lang="en-US" altLang="en-US" sz="18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O Divisor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1968</a:t>
            </a:r>
          </a:p>
        </p:txBody>
      </p:sp>
      <p:pic>
        <p:nvPicPr>
          <p:cNvPr id="23554" name="Picture 3">
            <a:extLst>
              <a:ext uri="{FF2B5EF4-FFF2-40B4-BE49-F238E27FC236}">
                <a16:creationId xmlns:a16="http://schemas.microsoft.com/office/drawing/2014/main" id="{C61ACDAD-08B8-0B43-8B94-E429EA87E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7799" y="1706314"/>
            <a:ext cx="5416201" cy="38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7724A2-BE24-9A78-82F2-3125943F9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6140"/>
            <a:ext cx="3434457" cy="51516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8761B2-BDAF-705D-3860-156722C1C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0499A-8725-E049-DB02-CC6D732C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991" y="2832651"/>
            <a:ext cx="4353339" cy="1437251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Luis </a:t>
            </a:r>
            <a:r>
              <a:rPr lang="en-US" sz="2000" dirty="0" err="1">
                <a:solidFill>
                  <a:schemeClr val="bg1"/>
                </a:solidFill>
              </a:rPr>
              <a:t>Barragán</a:t>
            </a:r>
            <a:r>
              <a:rPr lang="en-US" sz="2000" dirty="0">
                <a:solidFill>
                  <a:schemeClr val="bg1"/>
                </a:solidFill>
              </a:rPr>
              <a:t>, Jesús Reyes Ferreira, and Mathias </a:t>
            </a:r>
            <a:r>
              <a:rPr lang="en-US" sz="2000" dirty="0" err="1">
                <a:solidFill>
                  <a:schemeClr val="bg1"/>
                </a:solidFill>
              </a:rPr>
              <a:t>Goeritz</a:t>
            </a:r>
            <a:r>
              <a:rPr lang="en-US" sz="2000" dirty="0">
                <a:solidFill>
                  <a:schemeClr val="bg1"/>
                </a:solidFill>
              </a:rPr>
              <a:t>, </a:t>
            </a:r>
            <a:r>
              <a:rPr lang="en-US" sz="2000" i="1" dirty="0">
                <a:solidFill>
                  <a:schemeClr val="bg1"/>
                </a:solidFill>
              </a:rPr>
              <a:t>The Towers of Satellite City</a:t>
            </a:r>
            <a:r>
              <a:rPr lang="en-US" sz="2000" dirty="0">
                <a:solidFill>
                  <a:schemeClr val="bg1"/>
                </a:solidFill>
              </a:rPr>
              <a:t>, 1957–58, Mexico City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A503ED-ECB7-0DD8-8ED5-16863273A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922" y="799605"/>
            <a:ext cx="4454069" cy="5503345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B8DF62-443C-FB7E-E2B8-C1D1C9A47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42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8ECE8F58-3232-244B-B7D9-B0B691E6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4608" y="-156893"/>
            <a:ext cx="8229600" cy="1143001"/>
          </a:xfrm>
        </p:spPr>
        <p:txBody>
          <a:bodyPr/>
          <a:lstStyle/>
          <a:p>
            <a:r>
              <a:rPr lang="en-US" altLang="en-US" sz="2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Villanueva, </a:t>
            </a:r>
            <a:r>
              <a:rPr lang="en-US" altLang="en-US" sz="20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Central University of Venezuela</a:t>
            </a:r>
            <a:r>
              <a:rPr lang="en-US" altLang="en-US" sz="2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1950s</a:t>
            </a:r>
            <a:br>
              <a:rPr lang="en-US" altLang="en-US" sz="20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en-US" altLang="en-US" sz="20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44034" name="Content Placeholder 3">
            <a:extLst>
              <a:ext uri="{FF2B5EF4-FFF2-40B4-BE49-F238E27FC236}">
                <a16:creationId xmlns:a16="http://schemas.microsoft.com/office/drawing/2014/main" id="{6DEF5F6E-8EF9-4442-95AB-AD2A9A7EAB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00137"/>
            <a:ext cx="5949950" cy="3395663"/>
          </a:xfrm>
        </p:spPr>
      </p:pic>
      <p:pic>
        <p:nvPicPr>
          <p:cNvPr id="44035" name="Picture 4">
            <a:extLst>
              <a:ext uri="{FF2B5EF4-FFF2-40B4-BE49-F238E27FC236}">
                <a16:creationId xmlns:a16="http://schemas.microsoft.com/office/drawing/2014/main" id="{1E4CDF0F-89F5-474F-88DB-5308ACCE7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6650" y="3709988"/>
            <a:ext cx="4197350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9B6A0A-59B1-C77E-6416-ABB19E3E4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1A22192A-80DE-FF40-A4D6-79297698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1125"/>
            <a:ext cx="7633252" cy="1121327"/>
          </a:xfrm>
        </p:spPr>
        <p:txBody>
          <a:bodyPr/>
          <a:lstStyle/>
          <a:p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Calder, </a:t>
            </a:r>
            <a:r>
              <a:rPr lang="en-US" altLang="en-US" sz="20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Aula Magna Auditorium</a:t>
            </a: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Central University of Venezuela, 1952</a:t>
            </a:r>
          </a:p>
        </p:txBody>
      </p:sp>
      <p:pic>
        <p:nvPicPr>
          <p:cNvPr id="33794" name="Picture 1">
            <a:extLst>
              <a:ext uri="{FF2B5EF4-FFF2-40B4-BE49-F238E27FC236}">
                <a16:creationId xmlns:a16="http://schemas.microsoft.com/office/drawing/2014/main" id="{F78A7BC5-50D8-544F-8AFB-907658FF4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09" y="997104"/>
            <a:ext cx="5676591" cy="567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2">
            <a:extLst>
              <a:ext uri="{FF2B5EF4-FFF2-40B4-BE49-F238E27FC236}">
                <a16:creationId xmlns:a16="http://schemas.microsoft.com/office/drawing/2014/main" id="{8B9737B5-A8DA-3141-8766-79BB80BB3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3896" y="1643083"/>
            <a:ext cx="28956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3">
            <a:extLst>
              <a:ext uri="{FF2B5EF4-FFF2-40B4-BE49-F238E27FC236}">
                <a16:creationId xmlns:a16="http://schemas.microsoft.com/office/drawing/2014/main" id="{730CB511-C44F-B341-85E7-D84929818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3896" y="3835400"/>
            <a:ext cx="28956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EB2675-2297-3B0E-85D3-366D8CD9C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5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6C8ED484-DFD3-3642-9675-54A2E5F2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1143000"/>
          </a:xfrm>
        </p:spPr>
        <p:txBody>
          <a:bodyPr/>
          <a:lstStyle/>
          <a:p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Otero, </a:t>
            </a:r>
            <a:r>
              <a:rPr lang="en-US" altLang="en-US" sz="20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Engineering School, Central University of Venezuela</a:t>
            </a: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1956</a:t>
            </a:r>
          </a:p>
        </p:txBody>
      </p:sp>
      <p:pic>
        <p:nvPicPr>
          <p:cNvPr id="30722" name="Picture 3">
            <a:extLst>
              <a:ext uri="{FF2B5EF4-FFF2-40B4-BE49-F238E27FC236}">
                <a16:creationId xmlns:a16="http://schemas.microsoft.com/office/drawing/2014/main" id="{BBDE0F58-4754-174B-B586-406EEC09E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3464" y="759909"/>
            <a:ext cx="7117072" cy="533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EE1007-7D40-CEF6-09DC-67C79D4BC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77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EBFB06CB-D771-1D46-8375-DBCB4865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486" y="2851788"/>
            <a:ext cx="2958255" cy="1815215"/>
          </a:xfrm>
        </p:spPr>
        <p:txBody>
          <a:bodyPr/>
          <a:lstStyle/>
          <a:p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Otero, </a:t>
            </a:r>
            <a:r>
              <a:rPr lang="en-US" altLang="en-US" sz="2400" i="1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Colourhythm</a:t>
            </a:r>
            <a:r>
              <a:rPr lang="en-US" altLang="en-US" sz="24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Series (Nos. 28, 39 and 40)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1957-1959, </a:t>
            </a:r>
            <a:r>
              <a:rPr lang="en-US" altLang="en-US" sz="24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ducotone</a:t>
            </a:r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on wood</a:t>
            </a:r>
            <a:b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b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b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2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8674" name="Picture 5">
            <a:extLst>
              <a:ext uri="{FF2B5EF4-FFF2-40B4-BE49-F238E27FC236}">
                <a16:creationId xmlns:a16="http://schemas.microsoft.com/office/drawing/2014/main" id="{C873D227-2F59-A144-82FD-38CD95E2A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59" y="0"/>
            <a:ext cx="1497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>
            <a:extLst>
              <a:ext uri="{FF2B5EF4-FFF2-40B4-BE49-F238E27FC236}">
                <a16:creationId xmlns:a16="http://schemas.microsoft.com/office/drawing/2014/main" id="{340F42EB-4974-EA4E-AB67-3DBC556DB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0513" y="0"/>
            <a:ext cx="1814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7">
            <a:extLst>
              <a:ext uri="{FF2B5EF4-FFF2-40B4-BE49-F238E27FC236}">
                <a16:creationId xmlns:a16="http://schemas.microsoft.com/office/drawing/2014/main" id="{AF83AA61-1EE0-C74D-9F74-7FAE4809A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9706" y="0"/>
            <a:ext cx="1970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5464275-2D03-71B7-A843-F8D736880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EBFB06CB-D771-1D46-8375-DBCB4865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963" y="4370851"/>
            <a:ext cx="2771775" cy="3379788"/>
          </a:xfrm>
        </p:spPr>
        <p:txBody>
          <a:bodyPr/>
          <a:lstStyle/>
          <a:p>
            <a:r>
              <a:rPr lang="en-US" altLang="en-US" sz="24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Influenced by Mondrian</a:t>
            </a:r>
            <a:endParaRPr lang="en-US" altLang="en-US" sz="18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9C774-27E3-68AA-1F76-3F6057ABB62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086" y="1017381"/>
            <a:ext cx="3182652" cy="46548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1C5A98-D975-E57A-65EB-5604A978A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00" y="1017381"/>
            <a:ext cx="4359544" cy="43595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53B269-CE3F-6791-4B61-54C8DAF1A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46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EBFB06CB-D771-1D46-8375-DBCB4865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486" y="2851788"/>
            <a:ext cx="2958255" cy="1815215"/>
          </a:xfrm>
        </p:spPr>
        <p:txBody>
          <a:bodyPr/>
          <a:lstStyle/>
          <a:p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type of geometric abstraction is evoked in the </a:t>
            </a:r>
            <a:r>
              <a:rPr lang="en-US" altLang="en-US" sz="2000" b="1" i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Colourythm</a:t>
            </a:r>
            <a:r>
              <a:rPr lang="en-US" altLang="en-US" sz="20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Series</a:t>
            </a:r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?</a:t>
            </a:r>
          </a:p>
        </p:txBody>
      </p:sp>
      <p:pic>
        <p:nvPicPr>
          <p:cNvPr id="28674" name="Picture 5">
            <a:extLst>
              <a:ext uri="{FF2B5EF4-FFF2-40B4-BE49-F238E27FC236}">
                <a16:creationId xmlns:a16="http://schemas.microsoft.com/office/drawing/2014/main" id="{C873D227-2F59-A144-82FD-38CD95E2A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59" y="0"/>
            <a:ext cx="1497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>
            <a:extLst>
              <a:ext uri="{FF2B5EF4-FFF2-40B4-BE49-F238E27FC236}">
                <a16:creationId xmlns:a16="http://schemas.microsoft.com/office/drawing/2014/main" id="{340F42EB-4974-EA4E-AB67-3DBC556DB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0513" y="0"/>
            <a:ext cx="1814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7">
            <a:extLst>
              <a:ext uri="{FF2B5EF4-FFF2-40B4-BE49-F238E27FC236}">
                <a16:creationId xmlns:a16="http://schemas.microsoft.com/office/drawing/2014/main" id="{AF83AA61-1EE0-C74D-9F74-7FAE4809A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9706" y="0"/>
            <a:ext cx="1970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DD697E-AB17-0292-F3FD-93D3731F3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0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D291F5-B6B1-9F64-5EA0-CCC9F23B588E}"/>
              </a:ext>
            </a:extLst>
          </p:cNvPr>
          <p:cNvSpPr txBox="1"/>
          <p:nvPr/>
        </p:nvSpPr>
        <p:spPr>
          <a:xfrm>
            <a:off x="1335974" y="6190986"/>
            <a:ext cx="7808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Cruz-Diez, 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Chromo-Interference (</a:t>
            </a:r>
            <a:r>
              <a:rPr lang="en-US" b="0" i="1" u="none" strike="noStrike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Cromo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1" u="none" strike="noStrike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Interferencia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)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 1973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04DB2C-CD71-C035-BF52-138649479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375" y="218452"/>
            <a:ext cx="4429249" cy="59705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E10D84-897D-16A3-A24A-2AAF3FB5D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11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0C8CD41D-ADC7-E849-B8D3-1478699B4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4069" y="5962287"/>
            <a:ext cx="8229600" cy="1143000"/>
          </a:xfrm>
        </p:spPr>
        <p:txBody>
          <a:bodyPr/>
          <a:lstStyle/>
          <a:p>
            <a:pPr algn="r"/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Soto, </a:t>
            </a:r>
            <a:r>
              <a:rPr lang="en-US" altLang="en-US" sz="18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Double Transparency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1956, plexiglass, wood and enamel</a:t>
            </a:r>
            <a:b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1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5842" name="Picture 1">
            <a:extLst>
              <a:ext uri="{FF2B5EF4-FFF2-40B4-BE49-F238E27FC236}">
                <a16:creationId xmlns:a16="http://schemas.microsoft.com/office/drawing/2014/main" id="{4BCB2845-26FC-F542-94A5-A6E93410C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5946" y="210967"/>
            <a:ext cx="6349585" cy="603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0C8CD41D-ADC7-E849-B8D3-1478699B4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379191"/>
            <a:ext cx="8448261" cy="1143000"/>
          </a:xfrm>
        </p:spPr>
        <p:txBody>
          <a:bodyPr/>
          <a:lstStyle/>
          <a:p>
            <a:b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-</a:t>
            </a:r>
            <a:r>
              <a:rPr lang="en-US" altLang="en-US" sz="18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Optical Vibration</a:t>
            </a:r>
            <a: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: the space between the foreground and background has depth and thus creates an optical illusion based on shadows, overlapping shapes, colors, and lines. </a:t>
            </a:r>
            <a:br>
              <a:rPr lang="en-US" altLang="en-US" sz="18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18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5842" name="Picture 1">
            <a:extLst>
              <a:ext uri="{FF2B5EF4-FFF2-40B4-BE49-F238E27FC236}">
                <a16:creationId xmlns:a16="http://schemas.microsoft.com/office/drawing/2014/main" id="{4BCB2845-26FC-F542-94A5-A6E93410C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329" y="1313656"/>
            <a:ext cx="4454525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69A4CB-3DCC-93C9-68A7-243A12B53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09" y="1313656"/>
            <a:ext cx="4424363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602DA7-C69A-3864-2BE8-E40D7B89E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9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41E4EB47-6006-C548-A6D1-B54DE1F5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633" y="2649004"/>
            <a:ext cx="9239003" cy="1246908"/>
          </a:xfrm>
        </p:spPr>
        <p:txBody>
          <a:bodyPr/>
          <a:lstStyle/>
          <a:p>
            <a:r>
              <a:rPr lang="en-US" altLang="en-US" sz="2000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Gego</a:t>
            </a: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n-US" sz="2000" i="1" dirty="0" err="1">
                <a:solidFill>
                  <a:srgbClr val="FFFFFF"/>
                </a:solidFill>
                <a:ea typeface="ＭＳ Ｐゴシック" panose="020B0600070205080204" pitchFamily="34" charset="-128"/>
              </a:rPr>
              <a:t>Reticularea</a:t>
            </a: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1969</a:t>
            </a:r>
            <a:b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Soto, </a:t>
            </a:r>
            <a:r>
              <a:rPr lang="en-US" altLang="en-US" sz="2000" i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Penetrable</a:t>
            </a:r>
            <a: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, 2004</a:t>
            </a:r>
            <a:br>
              <a:rPr lang="en-US" altLang="en-US" sz="2000" dirty="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2000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1746" name="Picture 1">
            <a:extLst>
              <a:ext uri="{FF2B5EF4-FFF2-40B4-BE49-F238E27FC236}">
                <a16:creationId xmlns:a16="http://schemas.microsoft.com/office/drawing/2014/main" id="{40E11987-C9CA-B54F-A7C9-43801C87C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89105" cy="446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87E592-D1BC-F3C3-0E56-B296B5D3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96" y="3585542"/>
            <a:ext cx="5817703" cy="32724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C91024-485C-C4DA-5DD0-F791A3DBC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EC3487-5246-D5C6-0CB9-D0E170B32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AB45B7-EA2C-373E-8A69-825A8588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94" y="918794"/>
            <a:ext cx="7146235" cy="53596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F6F880-DE61-9AC2-2CEA-1A927D4F192C}"/>
              </a:ext>
            </a:extLst>
          </p:cNvPr>
          <p:cNvSpPr txBox="1"/>
          <p:nvPr/>
        </p:nvSpPr>
        <p:spPr>
          <a:xfrm>
            <a:off x="3379306" y="627847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nyt-imperial"/>
              </a:rPr>
              <a:t>“</a:t>
            </a:r>
            <a:r>
              <a:rPr lang="en-US" b="1" i="0" u="none" strike="noStrike" dirty="0" err="1">
                <a:solidFill>
                  <a:schemeClr val="bg1"/>
                </a:solidFill>
                <a:effectLst/>
                <a:latin typeface="nyt-imperial"/>
              </a:rPr>
              <a:t>Dibujos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nyt-imperial"/>
              </a:rPr>
              <a:t> sin </a:t>
            </a:r>
            <a:r>
              <a:rPr lang="en-US" b="1" i="0" u="none" strike="noStrike" dirty="0" err="1">
                <a:solidFill>
                  <a:schemeClr val="bg1"/>
                </a:solidFill>
                <a:effectLst/>
                <a:latin typeface="nyt-imperial"/>
              </a:rPr>
              <a:t>papel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nyt-imperial"/>
              </a:rPr>
              <a:t>” -</a:t>
            </a:r>
            <a:r>
              <a:rPr lang="en-US" b="1" i="0" u="none" strike="noStrike" dirty="0" err="1">
                <a:solidFill>
                  <a:schemeClr val="bg1"/>
                </a:solidFill>
                <a:effectLst/>
                <a:latin typeface="nyt-imperial"/>
              </a:rPr>
              <a:t>Gego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87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BA8ACE-F5F4-C357-78A7-258AE02BC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1" y="1026750"/>
            <a:ext cx="3571718" cy="55794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99D480-92E6-F8EB-9A72-2E3009298DE8}"/>
              </a:ext>
            </a:extLst>
          </p:cNvPr>
          <p:cNvSpPr txBox="1"/>
          <p:nvPr/>
        </p:nvSpPr>
        <p:spPr>
          <a:xfrm>
            <a:off x="516835" y="551773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Rothfuss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Tres </a:t>
            </a:r>
            <a:r>
              <a:rPr lang="en-US" b="0" i="1" u="none" strike="noStrike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círculos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1" u="none" strike="noStrike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rojos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(Three Red Circles)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, 1948, filler and enamel on wood</a:t>
            </a:r>
          </a:p>
          <a:p>
            <a:pPr algn="r"/>
            <a:endParaRPr lang="en-US" dirty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algn="r"/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</a:rPr>
              <a:t>(Madi Group, Argentina)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C24E23-2CEC-1E0C-E72F-E8059E2A8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252" y="209784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490</Words>
  <Application>Microsoft Macintosh PowerPoint</Application>
  <PresentationFormat>On-screen Show (4:3)</PresentationFormat>
  <Paragraphs>38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nyt-imperial</vt:lpstr>
      <vt:lpstr>Open Sans</vt:lpstr>
      <vt:lpstr>1_Office Theme</vt:lpstr>
      <vt:lpstr>PowerPoint Presentation</vt:lpstr>
      <vt:lpstr>PowerPoint Presentation</vt:lpstr>
      <vt:lpstr>Torres-García, Cosmic Monument, 1938, Montevideo (Universal Constructivism: inspired by the grid of Mondrian and Amerindian symbols)</vt:lpstr>
      <vt:lpstr>Influenced by Mondrian</vt:lpstr>
      <vt:lpstr>PowerPoint Presentation</vt:lpstr>
      <vt:lpstr>Torres-García, Pachamama, 1944 Torres-García, Construction with Curved Forms, 1931</vt:lpstr>
      <vt:lpstr>Torres-García, Pachamama, 1944 (“Pachamama” is a reference to protector of mountain and colonial painting of the Virgin of Potosí)</vt:lpstr>
      <vt:lpstr>PowerPoint Presentation</vt:lpstr>
      <vt:lpstr>PowerPoint Presentation</vt:lpstr>
      <vt:lpstr>PowerPoint Presentation</vt:lpstr>
      <vt:lpstr>PowerPoint Presentation</vt:lpstr>
      <vt:lpstr>Burle Marx, Walkway Rio de Janeiro, Brazil</vt:lpstr>
      <vt:lpstr>PowerPoint Presentation</vt:lpstr>
      <vt:lpstr>PowerPoint Presentation</vt:lpstr>
      <vt:lpstr>PowerPoint Presentation</vt:lpstr>
      <vt:lpstr>Oiticica, Metaesquema Series, 1958, gouache on cardboard </vt:lpstr>
      <vt:lpstr>PowerPoint Presentation</vt:lpstr>
      <vt:lpstr>Oiticica, Parangole, 1967 -Work is activated by the wearer while Afro-Brazilian music contributes to the performance</vt:lpstr>
      <vt:lpstr>Lygia Pape, O Divisor, 1968</vt:lpstr>
      <vt:lpstr>Luis Barragán, Jesús Reyes Ferreira, and Mathias Goeritz, The Towers of Satellite City, 1957–58, Mexico City</vt:lpstr>
      <vt:lpstr>Villanueva, Central University of Venezuela, 1950s </vt:lpstr>
      <vt:lpstr>Calder, Aula Magna Auditorium, Central University of Venezuela, 1952</vt:lpstr>
      <vt:lpstr>Otero, Engineering School, Central University of Venezuela, 1956</vt:lpstr>
      <vt:lpstr>Otero, Colourhythm Series (Nos. 28, 39 and 40), 1957-1959, ducotone on wood   </vt:lpstr>
      <vt:lpstr>Influenced by Mondrian</vt:lpstr>
      <vt:lpstr>What type of geometric abstraction is evoked in the Colourythm Series?</vt:lpstr>
      <vt:lpstr>PowerPoint Presentation</vt:lpstr>
      <vt:lpstr>Soto, Double Transparency, 1956, plexiglass, wood and enamel </vt:lpstr>
      <vt:lpstr> -Optical Vibration: the space between the foreground and background has depth and thus creates an optical illusion based on shadows, overlapping shapes, colors, and lines.  </vt:lpstr>
      <vt:lpstr>Gego, Reticularea, 1969 Soto, Penetrable, 2004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  Jimenez</dc:creator>
  <cp:lastModifiedBy>Maya Jimenez</cp:lastModifiedBy>
  <cp:revision>91</cp:revision>
  <dcterms:created xsi:type="dcterms:W3CDTF">2011-04-25T18:12:51Z</dcterms:created>
  <dcterms:modified xsi:type="dcterms:W3CDTF">2024-07-26T16:42:59Z</dcterms:modified>
</cp:coreProperties>
</file>