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380" r:id="rId2"/>
    <p:sldId id="287" r:id="rId3"/>
    <p:sldId id="383" r:id="rId4"/>
    <p:sldId id="385" r:id="rId5"/>
    <p:sldId id="295" r:id="rId6"/>
    <p:sldId id="294" r:id="rId7"/>
    <p:sldId id="273" r:id="rId8"/>
    <p:sldId id="275" r:id="rId9"/>
    <p:sldId id="278" r:id="rId10"/>
    <p:sldId id="279" r:id="rId11"/>
    <p:sldId id="293" r:id="rId12"/>
    <p:sldId id="285" r:id="rId13"/>
    <p:sldId id="265" r:id="rId14"/>
    <p:sldId id="286" r:id="rId15"/>
    <p:sldId id="381" r:id="rId16"/>
    <p:sldId id="258" r:id="rId17"/>
    <p:sldId id="284" r:id="rId18"/>
    <p:sldId id="263" r:id="rId19"/>
    <p:sldId id="384" r:id="rId20"/>
    <p:sldId id="291" r:id="rId21"/>
    <p:sldId id="387" r:id="rId22"/>
    <p:sldId id="386" r:id="rId23"/>
    <p:sldId id="388" r:id="rId24"/>
    <p:sldId id="292" r:id="rId2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683"/>
    <p:restoredTop sz="94588"/>
  </p:normalViewPr>
  <p:slideViewPr>
    <p:cSldViewPr snapToGrid="0" snapToObjects="1">
      <p:cViewPr varScale="1">
        <p:scale>
          <a:sx n="90" d="100"/>
          <a:sy n="90" d="100"/>
        </p:scale>
        <p:origin x="216" y="5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28B59-6E78-0C4D-95B4-01BC553C00B1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F0C7E-71D1-E947-A221-DC8A54343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5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F0C7E-71D1-E947-A221-DC8A543438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3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F0C7E-71D1-E947-A221-DC8A543438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5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5EE9E-66D8-D34E-B7E8-8438A2C7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98EFF-EA30-2A45-9F48-22FD793B5239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21913-2AF8-3B41-9E21-EBC57B07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FD502-BA35-1C4B-8266-A5EE27607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B0BEF-A08A-C64D-BB07-459E7BDE82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68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6FEB4-F7D8-B147-AEA1-7DA6F0A38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7FC6F-D0EE-1E48-9642-0EEB4469604A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45C15-68F5-D741-904C-7CF5ADEF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8444A-C342-5142-BF8E-4FE14DB1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CC4CA-A2D7-2A44-AA88-3761172C3C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57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FA313-E4D5-DB4E-83C5-76A37097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FEA49-E032-C948-99FA-696C1E7A3BD3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4D564-2AE1-4042-AEE0-403C2C99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164F-A7CB-B843-AD36-24AAEFC8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8C287-BCFF-2543-AE84-AFCBF2EC4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35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6A3557-923A-294C-B580-CDE5F2664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EA693-936E-314A-8B29-F33E768ABBAF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D034C4-BF73-B640-B67C-264AF2C29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D1EE84-ABFC-9741-B133-FD53EC0B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92C12-A15C-6740-B265-6157E8D355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0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CB3E8AC-4BB1-9345-8843-9BBA02949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65E25-E0F7-8C4C-B041-8FB02A452E33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2DC766-18EE-3549-AB5B-CC2C7581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5DC97C-8018-704D-8A35-3A6AD8F0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E75F0-2E5E-E141-8D46-A63BB164F5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68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E03502B-0DA8-084E-B358-CE1EB3C8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13D0-968C-5C49-AE21-B82B0672AC64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069693-8B74-4A40-9843-0E6CAEC8A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FC599C9-0519-1448-A139-C26E4AA3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677AE-C022-C748-B472-037C5B716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2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E50C11-8A54-6640-A832-63CC047B6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1B91F-A125-BC4A-BF0A-85252EC77618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BE74882-43C9-0C49-8B0A-A9AB731C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95A068-2866-074E-BF69-2B7ED331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A90F-6101-1340-B655-F403144DB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00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07600C-C99F-F149-9AC8-A56853381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54E54-0C10-384A-AB6D-5D57F05DE2FD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1DF158-6DFB-2346-9504-F34AFA82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70F440-1911-E347-9AD9-AA361FAF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40A86-C1E3-FA4C-A14C-01FEFC9C56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48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2B53B6-EE7F-A845-8469-DF37D2D9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F3294-1A56-0043-8DDD-E5CE108D0003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91AEA8-338F-B240-BB0E-F8B42D8E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C8AE1C1-936F-BB4C-A5C3-481AD5B7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A2695-AD73-8F47-8528-78C4A7FAAB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17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B6100-BDC7-C047-A3A2-1D401F9C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B3175-1736-DE4A-BB7D-E1F39B58A86D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FD24F-FC5B-724D-A927-B05AD91E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47C04-16D3-CC48-97CB-492C39CD1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9DB01-87B4-FD40-861F-87CA196F0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71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9ECDF-D1A7-DB40-BA62-49449BC0D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24881-1182-2C4E-A115-2376D6C85B30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06D79-23BA-C447-A0A7-9D828E274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634EA-8E38-F04C-9D4F-5D73717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E45E2-ABE0-B144-82AE-724CD18B74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54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640037C-7F34-8840-82FF-D0EDE2705D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5E7764-48EB-F243-92C8-AEE8E599AF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E739-4C26-4A0E-82CB-5D8AACB8F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6EA87AA9-F187-2246-94FC-626B38E697CF}" type="datetimeFigureOut">
              <a:rPr lang="en-US" altLang="en-US"/>
              <a:pPr>
                <a:defRPr/>
              </a:pPr>
              <a:t>7/11/24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DE8C9-1DD7-4223-AADD-4C5A261D9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E4CF0-7E77-4E16-8574-FC4810F7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A5E5EA3-AD71-F845-8E3B-617CEF93787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83D0ED-26AF-58C8-B3E6-A8CCA59EE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574" y="9764"/>
            <a:ext cx="6436426" cy="68482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2FBDBA-222E-5C1A-AB92-52F17F75EEBE}"/>
              </a:ext>
            </a:extLst>
          </p:cNvPr>
          <p:cNvSpPr txBox="1"/>
          <p:nvPr/>
        </p:nvSpPr>
        <p:spPr>
          <a:xfrm>
            <a:off x="124693" y="2584459"/>
            <a:ext cx="24760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en-US" sz="2400" b="1" dirty="0">
                <a:solidFill>
                  <a:schemeClr val="bg1"/>
                </a:solidFill>
              </a:rPr>
              <a:t>Introduction</a:t>
            </a:r>
          </a:p>
          <a:p>
            <a:pPr algn="ctr" eaLnBrk="1" hangingPunct="1">
              <a:spcBef>
                <a:spcPct val="0"/>
              </a:spcBef>
            </a:pPr>
            <a:endParaRPr lang="en-US" altLang="en-US" sz="2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chemeClr val="bg1"/>
                </a:solidFill>
              </a:rPr>
              <a:t>What are the origins of the term “Latin America”?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F12212-D51F-1B88-25EB-FB7DB632C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5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7A4E861-89B5-224B-AE05-8F1E0E7F5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09006" y="6048127"/>
            <a:ext cx="9144000" cy="1403931"/>
          </a:xfrm>
        </p:spPr>
        <p:txBody>
          <a:bodyPr/>
          <a:lstStyle/>
          <a:p>
            <a:pPr eaLnBrk="1" hangingPunct="1"/>
            <a:r>
              <a:rPr lang="en-US" altLang="en-US" sz="1800" b="1" dirty="0">
                <a:solidFill>
                  <a:srgbClr val="FF0000"/>
                </a:solidFill>
              </a:rPr>
              <a:t>America</a:t>
            </a:r>
            <a:r>
              <a:rPr lang="en-US" altLang="en-US" sz="1800" b="1" dirty="0">
                <a:solidFill>
                  <a:schemeClr val="bg1"/>
                </a:solidFill>
              </a:rPr>
              <a:t>: </a:t>
            </a:r>
            <a:r>
              <a:rPr lang="en-US" altLang="en-US" sz="1800" dirty="0">
                <a:solidFill>
                  <a:schemeClr val="bg1"/>
                </a:solidFill>
              </a:rPr>
              <a:t>named after Amerigo Vespucci, Italian explorer and cartographer</a:t>
            </a:r>
            <a:br>
              <a:rPr lang="en-US" altLang="en-US" sz="1800" dirty="0"/>
            </a:br>
            <a:br>
              <a:rPr lang="en-US" altLang="en-US" sz="1800" dirty="0"/>
            </a:br>
            <a:endParaRPr lang="en-US" altLang="en-US" sz="1800" dirty="0"/>
          </a:p>
        </p:txBody>
      </p:sp>
      <p:pic>
        <p:nvPicPr>
          <p:cNvPr id="4102" name="Picture 1">
            <a:extLst>
              <a:ext uri="{FF2B5EF4-FFF2-40B4-BE49-F238E27FC236}">
                <a16:creationId xmlns:a16="http://schemas.microsoft.com/office/drawing/2014/main" id="{84C12FE5-3DEF-7D43-99C8-571A127CF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33" y="809873"/>
            <a:ext cx="8506534" cy="473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Box 8">
            <a:extLst>
              <a:ext uri="{FF2B5EF4-FFF2-40B4-BE49-F238E27FC236}">
                <a16:creationId xmlns:a16="http://schemas.microsoft.com/office/drawing/2014/main" id="{0745A781-A3CD-8348-B22D-951972643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33" y="561408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*</a:t>
            </a:r>
            <a:r>
              <a:rPr lang="en-US" altLang="en-US" sz="1800" dirty="0" err="1">
                <a:solidFill>
                  <a:schemeClr val="bg1"/>
                </a:solidFill>
              </a:rPr>
              <a:t>Waldseemüller</a:t>
            </a:r>
            <a:r>
              <a:rPr lang="en-US" altLang="en-US" sz="1800" dirty="0">
                <a:solidFill>
                  <a:schemeClr val="bg1"/>
                </a:solidFill>
              </a:rPr>
              <a:t> Map, 1507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2934AA-561F-B470-46E2-B4EDF440F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9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101839-D646-CC56-0F8F-AFAABAB49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0" y="617187"/>
            <a:ext cx="8581158" cy="545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D3A56-BEA3-837A-EF50-C8F1028E36A4}"/>
              </a:ext>
            </a:extLst>
          </p:cNvPr>
          <p:cNvSpPr txBox="1"/>
          <p:nvPr/>
        </p:nvSpPr>
        <p:spPr>
          <a:xfrm>
            <a:off x="249382" y="6071187"/>
            <a:ext cx="7677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*Mercator Map, 1569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AB8008-E7F1-AC81-66F8-20D34B653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37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2FBDBA-222E-5C1A-AB92-52F17F75EEBE}"/>
              </a:ext>
            </a:extLst>
          </p:cNvPr>
          <p:cNvSpPr txBox="1"/>
          <p:nvPr/>
        </p:nvSpPr>
        <p:spPr>
          <a:xfrm>
            <a:off x="914400" y="2620085"/>
            <a:ext cx="33607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Latin </a:t>
            </a:r>
            <a:r>
              <a:rPr lang="en-US" altLang="en-US" sz="1800" b="1" dirty="0">
                <a:solidFill>
                  <a:srgbClr val="FF0000"/>
                </a:solidFill>
              </a:rPr>
              <a:t>America</a:t>
            </a:r>
            <a:r>
              <a:rPr lang="en-US" altLang="en-US" b="1" dirty="0">
                <a:solidFill>
                  <a:schemeClr val="bg1"/>
                </a:solidFill>
              </a:rPr>
              <a:t>: term used by Michel Chevalier to distinguish between the </a:t>
            </a:r>
            <a:r>
              <a:rPr lang="en-US" altLang="en-US" sz="1800" dirty="0">
                <a:solidFill>
                  <a:schemeClr val="bg1"/>
                </a:solidFill>
              </a:rPr>
              <a:t>(Anglo-Saxon) </a:t>
            </a:r>
            <a:r>
              <a:rPr lang="en-US" altLang="en-US" sz="1800" b="1" dirty="0">
                <a:solidFill>
                  <a:schemeClr val="bg1"/>
                </a:solidFill>
              </a:rPr>
              <a:t>English-speaking U.S. and the </a:t>
            </a:r>
            <a:r>
              <a:rPr lang="en-US" altLang="en-US" sz="1800" dirty="0">
                <a:solidFill>
                  <a:schemeClr val="bg1"/>
                </a:solidFill>
              </a:rPr>
              <a:t>(Latin) </a:t>
            </a:r>
            <a:r>
              <a:rPr lang="en-US" altLang="en-US" sz="1800" b="1" dirty="0">
                <a:solidFill>
                  <a:schemeClr val="bg1"/>
                </a:solidFill>
              </a:rPr>
              <a:t>Spanish-speaking countries.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06FF64-1AC7-E7EE-E6FF-C9BB88936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85800"/>
            <a:ext cx="3657600" cy="548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73047F-1F13-99F2-A469-CFF102E93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A55B474-C390-4145-9C9B-E905DF768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57" y="6310312"/>
            <a:ext cx="9143999" cy="4984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charset="0"/>
              </a:rPr>
              <a:t>Torres-Garcia, </a:t>
            </a:r>
            <a:r>
              <a:rPr lang="en-US" sz="2400" i="1" dirty="0">
                <a:solidFill>
                  <a:schemeClr val="bg1"/>
                </a:solidFill>
                <a:ea typeface="ＭＳ Ｐゴシック" charset="0"/>
              </a:rPr>
              <a:t>Inverted Map</a:t>
            </a:r>
            <a:r>
              <a:rPr lang="en-US" sz="2400" dirty="0">
                <a:solidFill>
                  <a:schemeClr val="bg1"/>
                </a:solidFill>
                <a:ea typeface="ＭＳ Ｐゴシック" charset="0"/>
              </a:rPr>
              <a:t>, 1943</a:t>
            </a:r>
          </a:p>
        </p:txBody>
      </p:sp>
      <p:sp>
        <p:nvSpPr>
          <p:cNvPr id="5" name="AutoShape 2" descr="C:\Users\MaJimenez\Desktop\Torres-Garcia-America-Inverted.webp">
            <a:extLst>
              <a:ext uri="{FF2B5EF4-FFF2-40B4-BE49-F238E27FC236}">
                <a16:creationId xmlns:a16="http://schemas.microsoft.com/office/drawing/2014/main" id="{F9F4319C-B7BD-46C0-97D3-3308277C67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95525" y="547688"/>
            <a:ext cx="4552950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C:\Users\MaJimenez\Desktop\Torres-Garcia-America-Inverted.webp">
            <a:extLst>
              <a:ext uri="{FF2B5EF4-FFF2-40B4-BE49-F238E27FC236}">
                <a16:creationId xmlns:a16="http://schemas.microsoft.com/office/drawing/2014/main" id="{E18A597B-E1E7-46F4-9C57-AF9DEDFDB5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A drawing showing South America upside down, with a sun and ship in the upper right. A horizontal line passes through the continent, where Uruguay is. Joaquín Torres-García, América Invertida (Inverted America), 1943, ink on paper, 22 x 16 cm (Fundación Torres García, Montevideo)">
            <a:extLst>
              <a:ext uri="{FF2B5EF4-FFF2-40B4-BE49-F238E27FC236}">
                <a16:creationId xmlns:a16="http://schemas.microsoft.com/office/drawing/2014/main" id="{8143C97F-DC6D-45E8-B6AF-4D4B72DF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857" y="52847"/>
            <a:ext cx="4876285" cy="61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347108-BBCC-8039-28E7-D684F7291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2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CC5BA8-4EE3-4027-BFB9-227C6661B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368" y="-632361"/>
            <a:ext cx="5789632" cy="77195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318546-5929-4A0D-B5F2-A743719DE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72" t="26813" b="20000"/>
          <a:stretch/>
        </p:blipFill>
        <p:spPr>
          <a:xfrm>
            <a:off x="152400" y="5314122"/>
            <a:ext cx="3098160" cy="13517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B83AC8-206E-0281-498B-1A8479AE2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7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A55B474-C390-4145-9C9B-E905DF768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30525"/>
            <a:ext cx="9143999" cy="4984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charset="0"/>
              </a:rPr>
              <a:t>Alfredo Jaar, </a:t>
            </a:r>
            <a:r>
              <a:rPr lang="en-US" sz="2400" i="1" dirty="0">
                <a:solidFill>
                  <a:schemeClr val="bg1"/>
                </a:solidFill>
                <a:ea typeface="ＭＳ Ｐゴシック" charset="0"/>
              </a:rPr>
              <a:t>A Logo for America, 1987 (2014)</a:t>
            </a:r>
            <a:r>
              <a:rPr lang="en-US" sz="2400" dirty="0">
                <a:solidFill>
                  <a:schemeClr val="bg1"/>
                </a:solidFill>
                <a:ea typeface="ＭＳ Ｐゴシック" charset="0"/>
              </a:rPr>
              <a:t>, New York City</a:t>
            </a:r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1453A109-0BAA-2F45-840F-6931C5D2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3992562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>
            <a:extLst>
              <a:ext uri="{FF2B5EF4-FFF2-40B4-BE49-F238E27FC236}">
                <a16:creationId xmlns:a16="http://schemas.microsoft.com/office/drawing/2014/main" id="{ECDDF41C-0565-5846-8F86-E6AC9E6DD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18"/>
          <a:stretch>
            <a:fillRect/>
          </a:stretch>
        </p:blipFill>
        <p:spPr bwMode="auto">
          <a:xfrm>
            <a:off x="38100" y="31750"/>
            <a:ext cx="254635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>
            <a:extLst>
              <a:ext uri="{FF2B5EF4-FFF2-40B4-BE49-F238E27FC236}">
                <a16:creationId xmlns:a16="http://schemas.microsoft.com/office/drawing/2014/main" id="{013C08CA-C635-CA48-A43F-D6AAFF349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935" y="3429000"/>
            <a:ext cx="617323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8">
            <a:extLst>
              <a:ext uri="{FF2B5EF4-FFF2-40B4-BE49-F238E27FC236}">
                <a16:creationId xmlns:a16="http://schemas.microsoft.com/office/drawing/2014/main" id="{B5486F2F-515C-D34E-BA0D-B9B344740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6"/>
          <a:stretch>
            <a:fillRect/>
          </a:stretch>
        </p:blipFill>
        <p:spPr bwMode="auto">
          <a:xfrm>
            <a:off x="2282825" y="0"/>
            <a:ext cx="4413250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086679-FE9B-736E-B0B2-AFC7752DBA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B604CB0-0DF4-CE4C-B427-E7FEE98B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147" name="Content Placeholder 3">
            <a:extLst>
              <a:ext uri="{FF2B5EF4-FFF2-40B4-BE49-F238E27FC236}">
                <a16:creationId xmlns:a16="http://schemas.microsoft.com/office/drawing/2014/main" id="{38DB3BFF-F946-3642-ABC7-0D952870BB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8"/>
            <a:ext cx="5538788" cy="3403600"/>
          </a:xfrm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69C16B6B-0715-5D4C-909F-BCF810EE4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63" y="3405188"/>
            <a:ext cx="5621337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8D4566-BBFC-746F-FB95-FBA6BFB91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A291343-05A8-1843-BF62-11959B35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171" name="Content Placeholder 3">
            <a:extLst>
              <a:ext uri="{FF2B5EF4-FFF2-40B4-BE49-F238E27FC236}">
                <a16:creationId xmlns:a16="http://schemas.microsoft.com/office/drawing/2014/main" id="{9F0C8F4D-4547-C54C-B8D0-8E45D3B567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8"/>
            <a:ext cx="5538788" cy="3403600"/>
          </a:xfrm>
        </p:spPr>
      </p:pic>
      <p:sp>
        <p:nvSpPr>
          <p:cNvPr id="7173" name="Title 1">
            <a:extLst>
              <a:ext uri="{FF2B5EF4-FFF2-40B4-BE49-F238E27FC236}">
                <a16:creationId xmlns:a16="http://schemas.microsoft.com/office/drawing/2014/main" id="{E0FD4F03-4FB3-EB47-BBD5-72FE15D726A6}"/>
              </a:ext>
            </a:extLst>
          </p:cNvPr>
          <p:cNvSpPr txBox="1">
            <a:spLocks/>
          </p:cNvSpPr>
          <p:nvPr/>
        </p:nvSpPr>
        <p:spPr bwMode="auto">
          <a:xfrm>
            <a:off x="5538788" y="514350"/>
            <a:ext cx="3605212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chemeClr val="bg1"/>
                </a:solidFill>
              </a:rPr>
              <a:t>Mesoamerica</a:t>
            </a:r>
            <a:r>
              <a:rPr lang="en-US" altLang="en-US" sz="2000" dirty="0">
                <a:solidFill>
                  <a:schemeClr val="bg1"/>
                </a:solidFill>
              </a:rPr>
              <a:t>: a cultural region that extends from southern Mexico to northern Central America, includes a shared cultural past.</a:t>
            </a:r>
            <a:br>
              <a:rPr lang="en-US" altLang="en-US" sz="2000" dirty="0">
                <a:solidFill>
                  <a:schemeClr val="bg1"/>
                </a:solidFill>
              </a:rPr>
            </a:br>
            <a:r>
              <a:rPr lang="en-US" altLang="en-US" sz="2000" b="1" u="sng" dirty="0">
                <a:solidFill>
                  <a:schemeClr val="bg1"/>
                </a:solidFill>
              </a:rPr>
              <a:t>Central America</a:t>
            </a:r>
            <a:r>
              <a:rPr lang="en-US" altLang="en-US" sz="2000" dirty="0">
                <a:solidFill>
                  <a:schemeClr val="bg1"/>
                </a:solidFill>
              </a:rPr>
              <a:t>: countries to the south of Mexico and north of Colombia</a:t>
            </a:r>
            <a:br>
              <a:rPr lang="en-US" altLang="en-US" sz="2000" b="1" u="sng" dirty="0">
                <a:solidFill>
                  <a:schemeClr val="bg1"/>
                </a:solidFill>
              </a:rPr>
            </a:br>
            <a:r>
              <a:rPr lang="en-US" altLang="en-US" sz="2000" b="1" u="sng" dirty="0">
                <a:solidFill>
                  <a:schemeClr val="bg1"/>
                </a:solidFill>
              </a:rPr>
              <a:t>Caribbean: </a:t>
            </a:r>
            <a:r>
              <a:rPr lang="en-US" altLang="en-US" sz="2000" dirty="0">
                <a:solidFill>
                  <a:schemeClr val="bg1"/>
                </a:solidFill>
              </a:rPr>
              <a:t>group of culturally, linguistically, and historically diverse islands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5FB70B-8489-8F46-A160-5484241D2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27" y="3467446"/>
            <a:ext cx="5403273" cy="33905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66244D-C683-FC99-3168-A427908E6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7F8C9F35-C7DA-3941-BBC3-0CB4C3699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631" y="1267619"/>
            <a:ext cx="8229600" cy="1143000"/>
          </a:xfrm>
        </p:spPr>
        <p:txBody>
          <a:bodyPr/>
          <a:lstStyle/>
          <a:p>
            <a:r>
              <a:rPr lang="en-US" altLang="en-US" sz="2800" b="1" dirty="0">
                <a:solidFill>
                  <a:schemeClr val="bg1"/>
                </a:solidFill>
              </a:rPr>
              <a:t>Andes Mountains</a:t>
            </a:r>
            <a:br>
              <a:rPr lang="en-US" altLang="en-US" sz="2800" b="1" dirty="0">
                <a:solidFill>
                  <a:schemeClr val="bg1"/>
                </a:solidFill>
              </a:rPr>
            </a:br>
            <a:r>
              <a:rPr lang="en-US" altLang="en-US" sz="2800" b="1" dirty="0">
                <a:solidFill>
                  <a:schemeClr val="bg1"/>
                </a:solidFill>
              </a:rPr>
              <a:t>Amazon Rainforest</a:t>
            </a:r>
            <a:br>
              <a:rPr lang="en-US" altLang="en-US" sz="2800" b="1" dirty="0">
                <a:solidFill>
                  <a:schemeClr val="bg1"/>
                </a:solidFill>
              </a:rPr>
            </a:br>
            <a:r>
              <a:rPr lang="en-US" altLang="en-US" sz="2800" b="1" dirty="0">
                <a:solidFill>
                  <a:schemeClr val="bg1"/>
                </a:solidFill>
              </a:rPr>
              <a:t>The Pampas</a:t>
            </a:r>
            <a:br>
              <a:rPr lang="en-US" altLang="en-US" sz="2800" b="1" dirty="0">
                <a:solidFill>
                  <a:schemeClr val="bg1"/>
                </a:solidFill>
              </a:rPr>
            </a:br>
            <a:r>
              <a:rPr lang="en-US" altLang="en-US" sz="2800" b="1" dirty="0">
                <a:solidFill>
                  <a:schemeClr val="bg1"/>
                </a:solidFill>
              </a:rPr>
              <a:t>Pacific Coast</a:t>
            </a:r>
            <a:br>
              <a:rPr lang="en-US" altLang="en-US" sz="2800" b="1" dirty="0">
                <a:solidFill>
                  <a:schemeClr val="bg1"/>
                </a:solidFill>
              </a:rPr>
            </a:br>
            <a:r>
              <a:rPr lang="en-US" altLang="en-US" sz="2800" b="1" dirty="0">
                <a:solidFill>
                  <a:schemeClr val="bg1"/>
                </a:solidFill>
              </a:rPr>
              <a:t>Atlantic Coast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6D9082DB-A4FC-464A-8FC3-11B7D3261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63" y="3405188"/>
            <a:ext cx="5621337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Content Placeholder 3">
            <a:extLst>
              <a:ext uri="{FF2B5EF4-FFF2-40B4-BE49-F238E27FC236}">
                <a16:creationId xmlns:a16="http://schemas.microsoft.com/office/drawing/2014/main" id="{42A3FA16-9FFB-A94F-B28E-D7C4E0019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34925"/>
            <a:ext cx="3683001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C3FF7C-6DF0-0B2D-CE34-9E8300D42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9281B2-435A-4943-9AD1-AF665140B8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86" b="15367"/>
          <a:stretch/>
        </p:blipFill>
        <p:spPr>
          <a:xfrm>
            <a:off x="1153318" y="-20102"/>
            <a:ext cx="6837364" cy="68781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09A48B-0C9C-13FA-241C-D8C629CAE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09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>
            <a:extLst>
              <a:ext uri="{FF2B5EF4-FFF2-40B4-BE49-F238E27FC236}">
                <a16:creationId xmlns:a16="http://schemas.microsoft.com/office/drawing/2014/main" id="{8C8D81AF-AA08-4F93-A57D-6ABC14AB6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84150"/>
            <a:ext cx="7526338" cy="1015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Pre-Columbian: The Caribbean</a:t>
            </a:r>
          </a:p>
          <a:p>
            <a:pPr algn="ctr" eaLnBrk="1" hangingPunct="1"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lang="en-US" sz="1800" i="1" dirty="0">
                <a:solidFill>
                  <a:schemeClr val="bg1"/>
                </a:solidFill>
              </a:rPr>
              <a:t>Taino inhabited the Greater Antilles</a:t>
            </a:r>
          </a:p>
        </p:txBody>
      </p:sp>
      <p:pic>
        <p:nvPicPr>
          <p:cNvPr id="10243" name="Picture 2">
            <a:extLst>
              <a:ext uri="{FF2B5EF4-FFF2-40B4-BE49-F238E27FC236}">
                <a16:creationId xmlns:a16="http://schemas.microsoft.com/office/drawing/2014/main" id="{C950D105-6E69-5046-91E5-3BF748758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07" y="1445306"/>
            <a:ext cx="3845176" cy="51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5CEC3639-43FD-D840-80BB-55220E5E7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1445306"/>
            <a:ext cx="4352666" cy="51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B06FCF-B5F1-7A5E-73D3-81A2226BE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5-06.jpg" descr="15-06">
            <a:extLst>
              <a:ext uri="{FF2B5EF4-FFF2-40B4-BE49-F238E27FC236}">
                <a16:creationId xmlns:a16="http://schemas.microsoft.com/office/drawing/2014/main" id="{367D8D6E-2FC6-2344-B212-B913224AC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2" y="1198991"/>
            <a:ext cx="5096334" cy="243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1">
            <a:extLst>
              <a:ext uri="{FF2B5EF4-FFF2-40B4-BE49-F238E27FC236}">
                <a16:creationId xmlns:a16="http://schemas.microsoft.com/office/drawing/2014/main" id="{8C8D81AF-AA08-4F93-A57D-6ABC14AB6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3328"/>
            <a:ext cx="9272588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 Pre-Columbian: Mesoamerica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chemeClr val="bg1"/>
                </a:solidFill>
              </a:rPr>
              <a:t>Aztec and Maya had a written language and pyramids.</a:t>
            </a:r>
          </a:p>
          <a:p>
            <a:pPr algn="ctr" eaLnBrk="1" hangingPunct="1">
              <a:defRPr/>
            </a:pPr>
            <a:r>
              <a:rPr lang="en-US" sz="1800" dirty="0">
                <a:solidFill>
                  <a:schemeClr val="bg1"/>
                </a:solidFill>
              </a:rPr>
              <a:t>								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C48FE5C-04AE-0B44-A1F4-E08A5C4C7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99" y="3809011"/>
            <a:ext cx="4064000" cy="269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7710E7-E27B-EB67-CBED-375253D83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7611" y="1586511"/>
            <a:ext cx="2933700" cy="444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F1236-A21E-B190-62FE-A4E5BCCB1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>
            <a:extLst>
              <a:ext uri="{FF2B5EF4-FFF2-40B4-BE49-F238E27FC236}">
                <a16:creationId xmlns:a16="http://schemas.microsoft.com/office/drawing/2014/main" id="{8C8D81AF-AA08-4F93-A57D-6ABC14AB6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84150"/>
            <a:ext cx="7526338" cy="7386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Pre-Columbian: Andes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chemeClr val="bg1"/>
                </a:solidFill>
              </a:rPr>
              <a:t>			Inka Empire stretched across the Andes.</a:t>
            </a:r>
            <a:r>
              <a:rPr lang="en-US" sz="1800" dirty="0">
                <a:solidFill>
                  <a:schemeClr val="bg1"/>
                </a:solidFill>
              </a:rPr>
              <a:t>			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2F685B8-F359-C243-9EA8-A37C0210F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100" y="4051387"/>
            <a:ext cx="3742488" cy="28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5-16a.jpg" descr="15-16a">
            <a:extLst>
              <a:ext uri="{FF2B5EF4-FFF2-40B4-BE49-F238E27FC236}">
                <a16:creationId xmlns:a16="http://schemas.microsoft.com/office/drawing/2014/main" id="{4C92B3FC-3A65-D743-AD1F-845A07E25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001"/>
            <a:ext cx="4400549" cy="32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E2DDDF-1DE8-2040-A2FF-DF5D2B56D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914" y="988341"/>
            <a:ext cx="3135086" cy="37322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3C6317-7236-865A-E276-F6FE05FC6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80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FF1482-29D2-310D-801C-4E4F1435F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654627"/>
            <a:ext cx="7632700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F6EC2C-D91B-6E9C-44DA-86B9740454EB}"/>
              </a:ext>
            </a:extLst>
          </p:cNvPr>
          <p:cNvSpPr txBox="1"/>
          <p:nvPr/>
        </p:nvSpPr>
        <p:spPr>
          <a:xfrm>
            <a:off x="2683824" y="202168"/>
            <a:ext cx="418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Colonial era is an era of global exchange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2174F-9B96-6062-304F-680159B31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0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04ED56D6-B85C-E947-AF78-CD20618BB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573115"/>
            <a:ext cx="3595103" cy="493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3">
            <a:extLst>
              <a:ext uri="{FF2B5EF4-FFF2-40B4-BE49-F238E27FC236}">
                <a16:creationId xmlns:a16="http://schemas.microsoft.com/office/drawing/2014/main" id="{CFB5F122-76D5-BD44-91E2-EE2FFE00B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239713"/>
            <a:ext cx="8599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Colonial: Viceroyalty of New Spain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</a:rPr>
              <a:t>Virgin of Guadalupe</a:t>
            </a:r>
            <a:r>
              <a:rPr lang="en-US" altLang="en-US" sz="1800" dirty="0">
                <a:solidFill>
                  <a:schemeClr val="bg1"/>
                </a:solidFill>
              </a:rPr>
              <a:t>				</a:t>
            </a:r>
            <a:r>
              <a:rPr lang="en-US" altLang="en-US" sz="24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2" name="Picture 1" descr="p. 269.jpg">
            <a:extLst>
              <a:ext uri="{FF2B5EF4-FFF2-40B4-BE49-F238E27FC236}">
                <a16:creationId xmlns:a16="http://schemas.microsoft.com/office/drawing/2014/main" id="{3FD8B8C4-7882-C3A6-0327-8C108A9A6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4" y="1974068"/>
            <a:ext cx="4572000" cy="328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EEB3E-02E5-0F53-E927-D2C35506661E}"/>
              </a:ext>
            </a:extLst>
          </p:cNvPr>
          <p:cNvSpPr txBox="1"/>
          <p:nvPr/>
        </p:nvSpPr>
        <p:spPr>
          <a:xfrm>
            <a:off x="4706381" y="107053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i="1" dirty="0">
                <a:solidFill>
                  <a:schemeClr val="bg1"/>
                </a:solidFill>
              </a:rPr>
              <a:t>Cathedral of Mexico City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FE1C7-A8E8-2F86-B184-B3B1EDD44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>
            <a:extLst>
              <a:ext uri="{FF2B5EF4-FFF2-40B4-BE49-F238E27FC236}">
                <a16:creationId xmlns:a16="http://schemas.microsoft.com/office/drawing/2014/main" id="{FD550C07-BD11-954C-84EE-DF0487C24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9713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Colonial: Viceroyalty of Peru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1600" i="1" dirty="0">
                <a:solidFill>
                  <a:schemeClr val="bg1"/>
                </a:solidFill>
              </a:rPr>
              <a:t>Church of Santo Domingo, </a:t>
            </a:r>
            <a:r>
              <a:rPr lang="en-US" altLang="en-US" sz="1600" dirty="0">
                <a:solidFill>
                  <a:schemeClr val="bg1"/>
                </a:solidFill>
              </a:rPr>
              <a:t>Peru</a:t>
            </a:r>
            <a:r>
              <a:rPr lang="en-US" altLang="en-US" sz="1800" dirty="0">
                <a:solidFill>
                  <a:schemeClr val="bg1"/>
                </a:solidFill>
              </a:rPr>
              <a:t>	 		</a:t>
            </a:r>
            <a:r>
              <a:rPr lang="en-US" altLang="en-US" sz="1800" i="1" dirty="0">
                <a:solidFill>
                  <a:schemeClr val="bg1"/>
                </a:solidFill>
              </a:rPr>
              <a:t>Three Mulatto Gentlemen of Esmeraldas</a:t>
            </a:r>
            <a:r>
              <a:rPr lang="en-US" altLang="en-US" sz="1800" dirty="0">
                <a:solidFill>
                  <a:schemeClr val="bg1"/>
                </a:solidFill>
              </a:rPr>
              <a:t>, Ecuador	</a:t>
            </a:r>
            <a:r>
              <a:rPr lang="en-US" altLang="en-US" sz="24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5D8A55A-6876-F241-B99E-916B8350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101076"/>
            <a:ext cx="4544022" cy="32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F0E69F-4C35-A2B8-1392-CD49E4289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840" y="3200400"/>
            <a:ext cx="5512397" cy="28745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1F6023-520D-50C7-EA86-8A925AED4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7">
            <a:extLst>
              <a:ext uri="{FF2B5EF4-FFF2-40B4-BE49-F238E27FC236}">
                <a16:creationId xmlns:a16="http://schemas.microsoft.com/office/drawing/2014/main" id="{60B04559-0863-3843-8B97-5631B2E68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806"/>
            <a:ext cx="9144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Post-Independence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i="1" dirty="0">
                <a:solidFill>
                  <a:schemeClr val="bg1"/>
                </a:solidFill>
              </a:rPr>
              <a:t>Simon Bolivar</a:t>
            </a:r>
            <a:r>
              <a:rPr lang="en-US" altLang="en-US" sz="1800" dirty="0">
                <a:solidFill>
                  <a:schemeClr val="bg1"/>
                </a:solidFill>
              </a:rPr>
              <a:t>, Gran Colombia			</a:t>
            </a:r>
            <a:r>
              <a:rPr lang="en-US" altLang="en-US" sz="1800" dirty="0" err="1">
                <a:solidFill>
                  <a:schemeClr val="bg1"/>
                </a:solidFill>
              </a:rPr>
              <a:t>Oller</a:t>
            </a:r>
            <a:r>
              <a:rPr lang="en-US" altLang="en-US" sz="1800" dirty="0">
                <a:solidFill>
                  <a:schemeClr val="bg1"/>
                </a:solidFill>
              </a:rPr>
              <a:t>, </a:t>
            </a:r>
            <a:r>
              <a:rPr lang="en-US" altLang="en-US" sz="1800" i="1" dirty="0">
                <a:solidFill>
                  <a:schemeClr val="bg1"/>
                </a:solidFill>
              </a:rPr>
              <a:t>School of Rafael Cordero</a:t>
            </a:r>
            <a:r>
              <a:rPr lang="en-US" altLang="en-US" sz="1800" dirty="0">
                <a:solidFill>
                  <a:schemeClr val="bg1"/>
                </a:solidFill>
              </a:rPr>
              <a:t>, 1892, Puerto Rico</a:t>
            </a:r>
            <a:endParaRPr lang="en-US" sz="11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				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CDB43446-D4F5-F24E-A1E5-67D31598D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364135"/>
            <a:ext cx="3398170" cy="519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B1D8F162-20A4-FDA8-8848-0A0C4C405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608" y="2166541"/>
            <a:ext cx="4826763" cy="30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EFC356-10A7-8F20-4CEC-906DF353D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3400836" y="188313"/>
            <a:ext cx="2067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Modern: Brazil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3146838" y="5707793"/>
            <a:ext cx="5731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800" dirty="0" err="1">
                <a:solidFill>
                  <a:schemeClr val="bg1"/>
                </a:solidFill>
              </a:rPr>
              <a:t>Tarsila</a:t>
            </a:r>
            <a:r>
              <a:rPr lang="en-US" altLang="en-US" sz="1800" dirty="0">
                <a:solidFill>
                  <a:schemeClr val="bg1"/>
                </a:solidFill>
              </a:rPr>
              <a:t> do Amaral, </a:t>
            </a:r>
            <a:r>
              <a:rPr lang="en-US" altLang="en-US" sz="1800" i="1" dirty="0" err="1">
                <a:solidFill>
                  <a:schemeClr val="bg1"/>
                </a:solidFill>
              </a:rPr>
              <a:t>Abaporú</a:t>
            </a:r>
            <a:r>
              <a:rPr lang="en-US" altLang="en-US" sz="1800" dirty="0">
                <a:solidFill>
                  <a:schemeClr val="bg1"/>
                </a:solidFill>
              </a:rPr>
              <a:t>, 1928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DB777-332B-6728-FE4F-4E83EA2C9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737" y="965553"/>
            <a:ext cx="3997036" cy="4680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B741F-3403-2C85-3CA4-2F65B76A6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43" y="965553"/>
            <a:ext cx="3106263" cy="5111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596251-2562-B240-61F1-795D0D0F1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6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2908716" y="188313"/>
            <a:ext cx="3052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Modern Art: Muralism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1820672" y="6051114"/>
            <a:ext cx="5731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dirty="0">
                <a:solidFill>
                  <a:schemeClr val="bg1"/>
                </a:solidFill>
                <a:effectLst/>
                <a:latin typeface="Metropolis"/>
              </a:rPr>
              <a:t>Rivera, 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Metropolis"/>
              </a:rPr>
              <a:t>Man, Controller of the Universe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Metropolis"/>
              </a:rPr>
              <a:t>, 1934, fresco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92AE0-5251-C469-91D2-C5B1F7FF6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75" y="965657"/>
            <a:ext cx="7772400" cy="5085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7B86FA-6608-8573-24CB-19CCE935D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65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2872907" y="188313"/>
            <a:ext cx="312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Modern Art: Surrealism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3744475" y="5425065"/>
            <a:ext cx="5731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Metropolis"/>
              </a:rPr>
              <a:t>Wifredo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Metropolis"/>
              </a:rPr>
              <a:t> Lam, 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Metropolis"/>
              </a:rPr>
              <a:t>The Jungle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Metropolis"/>
              </a:rPr>
              <a:t>, 1942–43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928FDB-5B47-54CB-5B29-E5CA041FE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63" y="1682000"/>
            <a:ext cx="4214837" cy="368798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8035E3-1E84-1875-55ED-9804B2F8308B}"/>
              </a:ext>
            </a:extLst>
          </p:cNvPr>
          <p:cNvSpPr/>
          <p:nvPr/>
        </p:nvSpPr>
        <p:spPr>
          <a:xfrm>
            <a:off x="146740" y="5424994"/>
            <a:ext cx="46356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Kahlo, </a:t>
            </a:r>
            <a:r>
              <a:rPr lang="en-US" sz="16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My Grandparent, My Parents, and I</a:t>
            </a:r>
            <a:r>
              <a:rPr lang="en-US" sz="1600" b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 1936</a:t>
            </a:r>
            <a:endParaRPr lang="en-US" sz="1600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3F249-017C-8C56-20AF-EB2C0DF8C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65" y="1390848"/>
            <a:ext cx="3808156" cy="39791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97382B-4011-60D8-15E5-F924875A1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75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2352350" y="188313"/>
            <a:ext cx="416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Modern: Geometric Abstraction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3772767" y="5464514"/>
            <a:ext cx="5731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800" dirty="0" err="1">
                <a:solidFill>
                  <a:schemeClr val="bg1"/>
                </a:solidFill>
              </a:rPr>
              <a:t>Gego</a:t>
            </a:r>
            <a:r>
              <a:rPr lang="en-US" altLang="en-US" sz="1800" dirty="0">
                <a:solidFill>
                  <a:schemeClr val="bg1"/>
                </a:solidFill>
              </a:rPr>
              <a:t>, Venezuela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035E3-1E84-1875-55ED-9804B2F8308B}"/>
              </a:ext>
            </a:extLst>
          </p:cNvPr>
          <p:cNvSpPr/>
          <p:nvPr/>
        </p:nvSpPr>
        <p:spPr>
          <a:xfrm>
            <a:off x="451219" y="5476808"/>
            <a:ext cx="3808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Joaquin Torres-Garcia, Uruguay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92148-8B1D-FA92-315D-7E114D6F7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3" y="1827386"/>
            <a:ext cx="4536374" cy="3643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183653-ADD1-420C-1294-1E9D842F6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161" y="1444716"/>
            <a:ext cx="4044062" cy="4019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42979D-CED9-AD67-74AA-4A0C0D790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74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3092680" y="188313"/>
            <a:ext cx="2684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Contemporary: Pop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-363200" y="5001001"/>
            <a:ext cx="4697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Antonio Caro, Colombia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D3665E-B521-4AEF-7772-1921F7653DE3}"/>
              </a:ext>
            </a:extLst>
          </p:cNvPr>
          <p:cNvSpPr/>
          <p:nvPr/>
        </p:nvSpPr>
        <p:spPr>
          <a:xfrm>
            <a:off x="4697695" y="4993087"/>
            <a:ext cx="4697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Marisol, Venezuela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FF531B-8AFF-FD46-B8CE-C8C12E14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32" y="1975958"/>
            <a:ext cx="4346368" cy="2974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C9B110-52B4-3194-1BC7-131DC470C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201" y="1933691"/>
            <a:ext cx="3737510" cy="3059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612D54-1252-C43F-9846-3EA122F06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0DCFA-6942-E646-94EA-89C1382F57ED}"/>
              </a:ext>
            </a:extLst>
          </p:cNvPr>
          <p:cNvSpPr/>
          <p:nvPr/>
        </p:nvSpPr>
        <p:spPr>
          <a:xfrm>
            <a:off x="2962355" y="188313"/>
            <a:ext cx="294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</a:rPr>
              <a:t>Contemporary: Latinx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56847-BC02-BF47-B4BD-4290F6F350BF}"/>
              </a:ext>
            </a:extLst>
          </p:cNvPr>
          <p:cNvSpPr/>
          <p:nvPr/>
        </p:nvSpPr>
        <p:spPr>
          <a:xfrm>
            <a:off x="-363200" y="5001001"/>
            <a:ext cx="4697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Judy Baca, California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F7E7D6-1DD9-8C7D-0DA5-33330C3B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644" y="1825341"/>
            <a:ext cx="4245356" cy="3175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33C827-18AC-B3BD-1E1E-5CAB4A527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1170"/>
            <a:ext cx="4763490" cy="31756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D3665E-B521-4AEF-7772-1921F7653DE3}"/>
              </a:ext>
            </a:extLst>
          </p:cNvPr>
          <p:cNvSpPr/>
          <p:nvPr/>
        </p:nvSpPr>
        <p:spPr>
          <a:xfrm>
            <a:off x="4697695" y="4993087"/>
            <a:ext cx="4697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Pepón</a:t>
            </a:r>
            <a:r>
              <a:rPr lang="en-US" dirty="0">
                <a:solidFill>
                  <a:schemeClr val="bg1"/>
                </a:solidFill>
              </a:rPr>
              <a:t> Osorio, New York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A21E08-E5F0-D45C-933D-756D3AD4F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94" y="6262687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49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352</Words>
  <Application>Microsoft Macintosh PowerPoint</Application>
  <PresentationFormat>On-screen Show (4:3)</PresentationFormat>
  <Paragraphs>48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Metropolis</vt:lpstr>
      <vt:lpstr>Open Sans</vt:lpstr>
      <vt:lpstr>Office Theme</vt:lpstr>
      <vt:lpstr>PowerPoint Presentation</vt:lpstr>
      <vt:lpstr>America: named after Amerigo Vespucci, Italian explorer and cartographer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Andes Mountains Amazon Rainforest The Pampas Pacific Coast Atlantic Coast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  Jimenez</dc:creator>
  <cp:lastModifiedBy>Maya Jimenez</cp:lastModifiedBy>
  <cp:revision>120</cp:revision>
  <dcterms:created xsi:type="dcterms:W3CDTF">2011-01-11T15:03:27Z</dcterms:created>
  <dcterms:modified xsi:type="dcterms:W3CDTF">2024-07-11T14:44:50Z</dcterms:modified>
</cp:coreProperties>
</file>