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1" r:id="rId5"/>
    <p:sldId id="263" r:id="rId6"/>
    <p:sldId id="264" r:id="rId7"/>
    <p:sldId id="265" r:id="rId8"/>
    <p:sldId id="266" r:id="rId9"/>
    <p:sldId id="267" r:id="rId10"/>
    <p:sldId id="269" r:id="rId11"/>
    <p:sldId id="27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58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575AF696-5CDF-4114-8A6F-D30167DE22AA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B639-33D6-4180-BDBD-35E90C1821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AF696-5CDF-4114-8A6F-D30167DE22AA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B639-33D6-4180-BDBD-35E90C1821E0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AF696-5CDF-4114-8A6F-D30167DE22AA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B639-33D6-4180-BDBD-35E90C1821E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AF696-5CDF-4114-8A6F-D30167DE22AA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B639-33D6-4180-BDBD-35E90C1821E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AF696-5CDF-4114-8A6F-D30167DE22AA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B639-33D6-4180-BDBD-35E90C1821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AF696-5CDF-4114-8A6F-D30167DE22AA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B639-33D6-4180-BDBD-35E90C1821E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AF696-5CDF-4114-8A6F-D30167DE22AA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B639-33D6-4180-BDBD-35E90C1821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AF696-5CDF-4114-8A6F-D30167DE22AA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B639-33D6-4180-BDBD-35E90C1821E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AF696-5CDF-4114-8A6F-D30167DE22AA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B639-33D6-4180-BDBD-35E90C1821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AF696-5CDF-4114-8A6F-D30167DE22AA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B639-33D6-4180-BDBD-35E90C1821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AF696-5CDF-4114-8A6F-D30167DE22AA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B639-33D6-4180-BDBD-35E90C1821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75AF696-5CDF-4114-8A6F-D30167DE22AA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961AB639-33D6-4180-BDBD-35E90C1821E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ed.ted.com/lessons/the-battle-of-the-greek-tragedies-melanie-sirof#review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3429000"/>
            <a:ext cx="6400800" cy="1295400"/>
          </a:xfrm>
        </p:spPr>
        <p:txBody>
          <a:bodyPr>
            <a:noAutofit/>
          </a:bodyPr>
          <a:lstStyle/>
          <a:p>
            <a:r>
              <a:rPr lang="en-US" sz="8800" b="1" dirty="0" smtClean="0">
                <a:latin typeface="Aharoni" pitchFamily="2" charset="-79"/>
                <a:cs typeface="Aharoni" pitchFamily="2" charset="-79"/>
              </a:rPr>
              <a:t>Greek tragedies</a:t>
            </a:r>
            <a:endParaRPr lang="en-US" sz="8800" b="1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hlinkClick r:id="rId2"/>
              </a:rPr>
              <a:t>It’s all Greek to me!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002194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dionysus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Greek god of wine</a:t>
            </a:r>
          </a:p>
          <a:p>
            <a:r>
              <a:rPr lang="en-US" b="1" dirty="0" smtClean="0"/>
              <a:t>Not simply the god of wine, however; he also is the god of what wine does to those who drink it</a:t>
            </a:r>
          </a:p>
          <a:p>
            <a:pPr lvl="1"/>
            <a:r>
              <a:rPr lang="en-US" b="1" dirty="0" smtClean="0"/>
              <a:t>Dionysus was the god of </a:t>
            </a:r>
            <a:r>
              <a:rPr lang="en-US" b="1" u="sng" dirty="0" smtClean="0"/>
              <a:t>liminal abandon</a:t>
            </a:r>
            <a:r>
              <a:rPr lang="en-US" b="1" dirty="0" smtClean="0"/>
              <a:t>: inhibitions were suppressed and people “crossed boundaries”</a:t>
            </a:r>
          </a:p>
          <a:p>
            <a:pPr lvl="1"/>
            <a:r>
              <a:rPr lang="en-US" b="1" dirty="0" smtClean="0"/>
              <a:t>Polar opposite of Apollo, who represents law and order</a:t>
            </a:r>
          </a:p>
          <a:p>
            <a:pPr lvl="1"/>
            <a:r>
              <a:rPr lang="en-US" b="1" dirty="0" smtClean="0"/>
              <a:t>Dionysus festivals are similar to Mardi Gras parties today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59275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447800"/>
            <a:ext cx="64008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Description of </a:t>
            </a:r>
            <a:r>
              <a:rPr lang="en-US" dirty="0" err="1" smtClean="0"/>
              <a:t>greek</a:t>
            </a:r>
            <a:r>
              <a:rPr lang="en-US" dirty="0" smtClean="0"/>
              <a:t> theatre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/>
              <a:t>Took place in large hillside amphitheaters</a:t>
            </a:r>
          </a:p>
          <a:p>
            <a:pPr lvl="1"/>
            <a:r>
              <a:rPr lang="en-US" sz="2000" b="1" dirty="0"/>
              <a:t>held 20, 000 people!!</a:t>
            </a:r>
          </a:p>
          <a:p>
            <a:r>
              <a:rPr lang="en-US" sz="2000" b="1" dirty="0"/>
              <a:t>Players included a chorus and their leader</a:t>
            </a:r>
          </a:p>
          <a:p>
            <a:r>
              <a:rPr lang="en-US" sz="2000" b="1" dirty="0"/>
              <a:t>Lines were chanted</a:t>
            </a:r>
          </a:p>
          <a:p>
            <a:r>
              <a:rPr lang="en-US" sz="2000" b="1" dirty="0"/>
              <a:t>Chorus performed in an “orchestra”, not on a raised </a:t>
            </a:r>
            <a:r>
              <a:rPr lang="en-US" sz="2000" b="1" dirty="0" smtClean="0"/>
              <a:t>platform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03072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Greek theatre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362200"/>
            <a:ext cx="509544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3813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Greek tragedy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/>
              <a:t>Nearly all surviving tragedies are based on myth</a:t>
            </a:r>
          </a:p>
          <a:p>
            <a:r>
              <a:rPr lang="en-US" sz="2000" b="1" dirty="0"/>
              <a:t>Character’s struggle against hostile forces ended in defeat and ultimately in death</a:t>
            </a:r>
          </a:p>
          <a:p>
            <a:r>
              <a:rPr lang="en-US" sz="2000" b="1" dirty="0"/>
              <a:t>A series of dramatic episodes separated by choral odes (mini-songs).</a:t>
            </a:r>
          </a:p>
          <a:p>
            <a:pPr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765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447800"/>
            <a:ext cx="64008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Three famous playwrights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/>
              <a:t>Aeschylus </a:t>
            </a:r>
          </a:p>
          <a:p>
            <a:pPr lvl="1">
              <a:lnSpc>
                <a:spcPct val="170000"/>
              </a:lnSpc>
            </a:pPr>
            <a:r>
              <a:rPr lang="en-US" sz="2000" b="1" dirty="0"/>
              <a:t>Most famous for </a:t>
            </a:r>
            <a:r>
              <a:rPr lang="en-US" sz="2000" b="1" i="1" dirty="0"/>
              <a:t>Oresteia</a:t>
            </a:r>
            <a:endParaRPr lang="en-US" sz="2000" b="1" dirty="0"/>
          </a:p>
          <a:p>
            <a:pPr lvl="1">
              <a:lnSpc>
                <a:spcPct val="160000"/>
              </a:lnSpc>
            </a:pPr>
            <a:r>
              <a:rPr lang="en-US" sz="2000" b="1" dirty="0"/>
              <a:t>Introduced concept of second actor</a:t>
            </a:r>
          </a:p>
          <a:p>
            <a:pPr lvl="1">
              <a:lnSpc>
                <a:spcPct val="160000"/>
              </a:lnSpc>
            </a:pPr>
            <a:r>
              <a:rPr lang="en-US" sz="2000" b="1" dirty="0"/>
              <a:t>Expanded possibilities for plot </a:t>
            </a:r>
          </a:p>
          <a:p>
            <a:pPr indent="0"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90800"/>
            <a:ext cx="2013679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4193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sophocles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/>
              <a:t>Innovation of the third actor</a:t>
            </a:r>
          </a:p>
          <a:p>
            <a:r>
              <a:rPr lang="en-US" sz="2000" b="1" dirty="0"/>
              <a:t>Most famous for </a:t>
            </a:r>
            <a:r>
              <a:rPr lang="en-US" sz="2000" b="1" i="1" dirty="0"/>
              <a:t>Oedipus Rex</a:t>
            </a:r>
            <a:endParaRPr lang="en-US" sz="20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278" y="2514600"/>
            <a:ext cx="2639184" cy="2671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3604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euripides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33600"/>
            <a:ext cx="6744497" cy="3657600"/>
          </a:xfrm>
        </p:spPr>
        <p:txBody>
          <a:bodyPr>
            <a:normAutofit fontScale="92500" lnSpcReduction="20000"/>
          </a:bodyPr>
          <a:lstStyle/>
          <a:p>
            <a:r>
              <a:rPr lang="en-US" sz="2000" b="1" dirty="0"/>
              <a:t>Created the ultimate form of drama</a:t>
            </a:r>
          </a:p>
          <a:p>
            <a:r>
              <a:rPr lang="en-US" sz="2000" b="1" dirty="0"/>
              <a:t>Far more naturalistic or human </a:t>
            </a:r>
            <a:endParaRPr lang="en-US" sz="2000" b="1" dirty="0" smtClean="0"/>
          </a:p>
          <a:p>
            <a:pPr indent="0">
              <a:buNone/>
            </a:pPr>
            <a:r>
              <a:rPr lang="en-US" sz="2000" b="1" dirty="0" smtClean="0"/>
              <a:t>approach </a:t>
            </a:r>
            <a:r>
              <a:rPr lang="en-US" sz="2000" b="1" dirty="0"/>
              <a:t>in his works</a:t>
            </a:r>
          </a:p>
          <a:p>
            <a:r>
              <a:rPr lang="en-US" sz="2000" b="1" dirty="0"/>
              <a:t>Showed interest in psychology </a:t>
            </a:r>
            <a:endParaRPr lang="en-US" sz="2000" b="1" dirty="0" smtClean="0"/>
          </a:p>
          <a:p>
            <a:pPr indent="0">
              <a:buNone/>
            </a:pPr>
            <a:r>
              <a:rPr lang="en-US" sz="2000" b="1" dirty="0" smtClean="0"/>
              <a:t>through </a:t>
            </a:r>
            <a:r>
              <a:rPr lang="en-US" sz="2000" b="1" dirty="0"/>
              <a:t>portraits of </a:t>
            </a:r>
            <a:r>
              <a:rPr lang="en-US" sz="2000" b="1" dirty="0" smtClean="0"/>
              <a:t>women</a:t>
            </a:r>
          </a:p>
          <a:p>
            <a:r>
              <a:rPr lang="en-US" sz="2200" b="1" i="1" dirty="0"/>
              <a:t>Medea</a:t>
            </a:r>
            <a:r>
              <a:rPr lang="en-US" sz="2200" b="1" dirty="0"/>
              <a:t> is most famous work</a:t>
            </a:r>
          </a:p>
          <a:p>
            <a:pPr lvl="1"/>
            <a:r>
              <a:rPr lang="en-US" sz="2200" b="1" dirty="0"/>
              <a:t>Describes how a mother kills </a:t>
            </a:r>
            <a:r>
              <a:rPr lang="en-US" sz="2200" b="1" dirty="0" smtClean="0"/>
              <a:t>her</a:t>
            </a:r>
          </a:p>
          <a:p>
            <a:pPr marL="514350" lvl="1" indent="0">
              <a:buNone/>
            </a:pPr>
            <a:r>
              <a:rPr lang="en-US" sz="2200" b="1" dirty="0" smtClean="0"/>
              <a:t>children </a:t>
            </a:r>
            <a:r>
              <a:rPr lang="en-US" sz="2200" b="1" dirty="0"/>
              <a:t>to gain revenge against </a:t>
            </a:r>
            <a:endParaRPr lang="en-US" sz="2200" b="1" dirty="0" smtClean="0"/>
          </a:p>
          <a:p>
            <a:pPr marL="514350" lvl="1" indent="0">
              <a:buNone/>
            </a:pPr>
            <a:r>
              <a:rPr lang="en-US" sz="2200" b="1" dirty="0" smtClean="0"/>
              <a:t>their </a:t>
            </a:r>
            <a:r>
              <a:rPr lang="en-US" sz="2200" b="1" dirty="0"/>
              <a:t>father</a:t>
            </a:r>
          </a:p>
          <a:p>
            <a:pPr indent="0">
              <a:buNone/>
            </a:pPr>
            <a:endParaRPr lang="en-US" sz="2000" b="1" dirty="0"/>
          </a:p>
          <a:p>
            <a:pPr indent="0">
              <a:buNone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819400"/>
            <a:ext cx="2477297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0666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447800"/>
            <a:ext cx="64008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Costumes in </a:t>
            </a:r>
            <a:r>
              <a:rPr lang="en-US" dirty="0" err="1" smtClean="0"/>
              <a:t>greek</a:t>
            </a:r>
            <a:r>
              <a:rPr lang="en-US" dirty="0" smtClean="0"/>
              <a:t> tragedies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Actor wore:</a:t>
            </a:r>
          </a:p>
          <a:p>
            <a:pPr lvl="1"/>
            <a:r>
              <a:rPr lang="en-US" sz="2000" b="1" dirty="0"/>
              <a:t>Mask</a:t>
            </a:r>
          </a:p>
          <a:p>
            <a:pPr lvl="1"/>
            <a:r>
              <a:rPr lang="en-US" sz="2000" b="1" dirty="0"/>
              <a:t>Robes</a:t>
            </a:r>
          </a:p>
          <a:p>
            <a:pPr lvl="1"/>
            <a:r>
              <a:rPr lang="en-US" sz="2000" b="1" dirty="0"/>
              <a:t>Platform boots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438400"/>
            <a:ext cx="2819400" cy="315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9537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audience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276600"/>
          </a:xfrm>
        </p:spPr>
        <p:txBody>
          <a:bodyPr>
            <a:normAutofit fontScale="92500" lnSpcReduction="20000"/>
          </a:bodyPr>
          <a:lstStyle/>
          <a:p>
            <a:r>
              <a:rPr lang="en-US" sz="2000" b="1" dirty="0"/>
              <a:t>Any male could attend</a:t>
            </a:r>
          </a:p>
          <a:p>
            <a:pPr lvl="2"/>
            <a:r>
              <a:rPr lang="en-US" sz="2000" b="1" dirty="0"/>
              <a:t>Women most likely able to attend</a:t>
            </a:r>
          </a:p>
          <a:p>
            <a:pPr lvl="2"/>
            <a:r>
              <a:rPr lang="en-US" sz="2000" b="1" dirty="0"/>
              <a:t>Aeschylus’ Furies</a:t>
            </a:r>
          </a:p>
          <a:p>
            <a:r>
              <a:rPr lang="en-US" sz="2000" b="1" dirty="0"/>
              <a:t>State funded attendance</a:t>
            </a:r>
          </a:p>
          <a:p>
            <a:pPr lvl="2"/>
            <a:r>
              <a:rPr lang="en-US" sz="2000" b="1" dirty="0"/>
              <a:t>Cost was the average daily wage of a laborer</a:t>
            </a:r>
          </a:p>
          <a:p>
            <a:pPr lvl="2"/>
            <a:r>
              <a:rPr lang="en-US" sz="2000" b="1" dirty="0" err="1"/>
              <a:t>Theoric</a:t>
            </a:r>
            <a:r>
              <a:rPr lang="en-US" sz="2000" b="1" dirty="0"/>
              <a:t> Fund</a:t>
            </a:r>
          </a:p>
          <a:p>
            <a:pPr lvl="3"/>
            <a:r>
              <a:rPr lang="en-US" sz="2000" b="1" dirty="0"/>
              <a:t>Never suspended, even when Athens in dire straights</a:t>
            </a:r>
          </a:p>
          <a:p>
            <a:pPr lvl="3"/>
            <a:r>
              <a:rPr lang="en-US" sz="2000" b="1" dirty="0"/>
              <a:t>Supplied public tickets</a:t>
            </a:r>
          </a:p>
          <a:p>
            <a:pPr lvl="2"/>
            <a:r>
              <a:rPr lang="en-US" sz="2000" b="1" dirty="0"/>
              <a:t>“Must-see TV”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752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morals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438400"/>
            <a:ext cx="6400800" cy="3048001"/>
          </a:xfrm>
        </p:spPr>
        <p:txBody>
          <a:bodyPr>
            <a:normAutofit/>
          </a:bodyPr>
          <a:lstStyle/>
          <a:p>
            <a:pPr lvl="2">
              <a:buFont typeface="Wingdings" pitchFamily="2" charset="2"/>
              <a:buChar char="v"/>
            </a:pPr>
            <a:r>
              <a:rPr lang="en-US" sz="2200" b="1" dirty="0" smtClean="0"/>
              <a:t>“</a:t>
            </a:r>
            <a:r>
              <a:rPr lang="en-US" sz="2200" b="1" dirty="0"/>
              <a:t>learning through suffering”</a:t>
            </a:r>
          </a:p>
          <a:p>
            <a:pPr lvl="2">
              <a:buFont typeface="Wingdings" pitchFamily="2" charset="2"/>
              <a:buChar char="v"/>
            </a:pPr>
            <a:r>
              <a:rPr lang="en-US" sz="2200" b="1" dirty="0"/>
              <a:t>Moderation is to be sought in all things, even good things</a:t>
            </a:r>
          </a:p>
          <a:p>
            <a:pPr lvl="2">
              <a:buFont typeface="Wingdings" pitchFamily="2" charset="2"/>
              <a:buChar char="v"/>
            </a:pPr>
            <a:r>
              <a:rPr lang="en-US" sz="2200" b="1" dirty="0"/>
              <a:t>The mighty fall so far that we admire them for being so high</a:t>
            </a:r>
          </a:p>
          <a:p>
            <a:pPr lvl="2">
              <a:buFont typeface="Wingdings" pitchFamily="2" charset="2"/>
              <a:buChar char="v"/>
            </a:pPr>
            <a:r>
              <a:rPr lang="en-US" sz="2200" b="1" dirty="0"/>
              <a:t>A spiritual cleansing of the audience</a:t>
            </a:r>
          </a:p>
          <a:p>
            <a:pPr lvl="2">
              <a:buFont typeface="Wingdings" pitchFamily="2" charset="2"/>
              <a:buChar char="v"/>
            </a:pPr>
            <a:r>
              <a:rPr lang="en-US" sz="2200" b="1" dirty="0"/>
              <a:t>Performances emotional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919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57</TotalTime>
  <Words>312</Words>
  <Application>Microsoft Office PowerPoint</Application>
  <PresentationFormat>On-screen Show (4:3)</PresentationFormat>
  <Paragraphs>58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Couture</vt:lpstr>
      <vt:lpstr>Greek tragedies</vt:lpstr>
      <vt:lpstr>dionysus</vt:lpstr>
      <vt:lpstr>Description of greek theatre</vt:lpstr>
      <vt:lpstr>Greek theatre</vt:lpstr>
      <vt:lpstr>Greek tragedy</vt:lpstr>
      <vt:lpstr>Three famous playwrights</vt:lpstr>
      <vt:lpstr>sophocles</vt:lpstr>
      <vt:lpstr>euripides</vt:lpstr>
      <vt:lpstr>Costumes in greek tragedies</vt:lpstr>
      <vt:lpstr>The audience</vt:lpstr>
      <vt:lpstr>The morals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Greek tragedies</dc:title>
  <dc:creator>shorne</dc:creator>
  <cp:lastModifiedBy>shorne</cp:lastModifiedBy>
  <cp:revision>13</cp:revision>
  <dcterms:created xsi:type="dcterms:W3CDTF">2013-08-28T19:45:58Z</dcterms:created>
  <dcterms:modified xsi:type="dcterms:W3CDTF">2015-09-16T18:40:00Z</dcterms:modified>
</cp:coreProperties>
</file>