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59" r:id="rId5"/>
    <p:sldId id="260" r:id="rId6"/>
    <p:sldId id="262" r:id="rId7"/>
    <p:sldId id="270" r:id="rId8"/>
    <p:sldId id="263" r:id="rId9"/>
    <p:sldId id="265" r:id="rId10"/>
    <p:sldId id="272" r:id="rId11"/>
    <p:sldId id="266" r:id="rId12"/>
    <p:sldId id="267" r:id="rId13"/>
    <p:sldId id="268"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D7F6DCF-9BBF-467A-9F5C-2FC5D52EBB3C}"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633290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7F6DCF-9BBF-467A-9F5C-2FC5D52EBB3C}"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581142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D7F6DCF-9BBF-467A-9F5C-2FC5D52EBB3C}"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2849343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7F6DCF-9BBF-467A-9F5C-2FC5D52EBB3C}"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4012880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7F6DCF-9BBF-467A-9F5C-2FC5D52EBB3C}" type="datetimeFigureOut">
              <a:rPr lang="en-US" smtClean="0"/>
              <a:t>6/25/2021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2300281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7F6DCF-9BBF-467A-9F5C-2FC5D52EBB3C}" type="datetimeFigureOut">
              <a:rPr lang="en-US" smtClean="0"/>
              <a:t>6/25/2021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2628478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F6DCF-9BBF-467A-9F5C-2FC5D52EBB3C}" type="datetimeFigureOut">
              <a:rPr lang="en-US" smtClean="0"/>
              <a:t>6/25/2021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76876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D7F6DCF-9BBF-467A-9F5C-2FC5D52EBB3C}"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3460048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D7F6DCF-9BBF-467A-9F5C-2FC5D52EBB3C}"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4033434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7F6DCF-9BBF-467A-9F5C-2FC5D52EBB3C}"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343184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7F6DCF-9BBF-467A-9F5C-2FC5D52EBB3C}"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230AE-C572-474F-A9C9-9E10B6121767}" type="slidenum">
              <a:rPr lang="en-US" smtClean="0"/>
              <a:t>‹#›</a:t>
            </a:fld>
            <a:endParaRPr lang="en-US"/>
          </a:p>
        </p:txBody>
      </p:sp>
    </p:spTree>
    <p:extLst>
      <p:ext uri="{BB962C8B-B14F-4D97-AF65-F5344CB8AC3E}">
        <p14:creationId xmlns:p14="http://schemas.microsoft.com/office/powerpoint/2010/main" val="13907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F6DCF-9BBF-467A-9F5C-2FC5D52EBB3C}" type="datetimeFigureOut">
              <a:rPr lang="en-US" smtClean="0"/>
              <a:t>6/25/2021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230AE-C572-474F-A9C9-9E10B6121767}" type="slidenum">
              <a:rPr lang="en-US" smtClean="0"/>
              <a:t>‹#›</a:t>
            </a:fld>
            <a:endParaRPr lang="en-US"/>
          </a:p>
        </p:txBody>
      </p:sp>
    </p:spTree>
    <p:extLst>
      <p:ext uri="{BB962C8B-B14F-4D97-AF65-F5344CB8AC3E}">
        <p14:creationId xmlns:p14="http://schemas.microsoft.com/office/powerpoint/2010/main" val="2212112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347460"/>
          </a:xfrm>
          <a:solidFill>
            <a:schemeClr val="accent4">
              <a:lumMod val="60000"/>
              <a:lumOff val="40000"/>
            </a:schemeClr>
          </a:solidFill>
        </p:spPr>
        <p:txBody>
          <a:bodyPr/>
          <a:lstStyle/>
          <a:p>
            <a:r>
              <a:rPr lang="en-US" dirty="0"/>
              <a:t>Think and Write </a:t>
            </a:r>
          </a:p>
        </p:txBody>
      </p:sp>
      <p:sp>
        <p:nvSpPr>
          <p:cNvPr id="3" name="Subtitle 2"/>
          <p:cNvSpPr>
            <a:spLocks noGrp="1"/>
          </p:cNvSpPr>
          <p:nvPr>
            <p:ph type="subTitle" idx="1"/>
          </p:nvPr>
        </p:nvSpPr>
        <p:spPr/>
        <p:txBody>
          <a:bodyPr>
            <a:normAutofit/>
          </a:bodyPr>
          <a:lstStyle/>
          <a:p>
            <a:r>
              <a:rPr lang="en-US" sz="3200" dirty="0"/>
              <a:t>What is language? What are the different functions of language? What are some ways in which language shapes your worldview? </a:t>
            </a:r>
          </a:p>
        </p:txBody>
      </p:sp>
    </p:spTree>
    <p:extLst>
      <p:ext uri="{BB962C8B-B14F-4D97-AF65-F5344CB8AC3E}">
        <p14:creationId xmlns:p14="http://schemas.microsoft.com/office/powerpoint/2010/main" val="654254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60000"/>
              <a:lumOff val="40000"/>
            </a:schemeClr>
          </a:solidFill>
        </p:spPr>
        <p:txBody>
          <a:bodyPr/>
          <a:lstStyle/>
          <a:p>
            <a:pPr algn="ctr"/>
            <a:r>
              <a:rPr lang="en-US" dirty="0"/>
              <a:t>Emotive Language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8136" y="1825625"/>
            <a:ext cx="5795727" cy="4351338"/>
          </a:xfrm>
        </p:spPr>
      </p:pic>
    </p:spTree>
    <p:extLst>
      <p:ext uri="{BB962C8B-B14F-4D97-AF65-F5344CB8AC3E}">
        <p14:creationId xmlns:p14="http://schemas.microsoft.com/office/powerpoint/2010/main" val="10324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lstStyle/>
          <a:p>
            <a:pPr algn="ctr"/>
            <a:r>
              <a:rPr lang="en-US" dirty="0"/>
              <a:t>Emotive Language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3261" y="1825624"/>
            <a:ext cx="7494309" cy="4829699"/>
          </a:xfrm>
        </p:spPr>
      </p:pic>
    </p:spTree>
    <p:extLst>
      <p:ext uri="{BB962C8B-B14F-4D97-AF65-F5344CB8AC3E}">
        <p14:creationId xmlns:p14="http://schemas.microsoft.com/office/powerpoint/2010/main" val="3883591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pPr algn="ctr"/>
            <a:r>
              <a:rPr lang="en-US" dirty="0"/>
              <a:t>Emotive Language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5810" y="1989055"/>
            <a:ext cx="7720553" cy="4147793"/>
          </a:xfrm>
          <a:prstGeom prst="rect">
            <a:avLst/>
          </a:prstGeom>
        </p:spPr>
      </p:pic>
    </p:spTree>
    <p:extLst>
      <p:ext uri="{BB962C8B-B14F-4D97-AF65-F5344CB8AC3E}">
        <p14:creationId xmlns:p14="http://schemas.microsoft.com/office/powerpoint/2010/main" val="1793435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40000"/>
              <a:lumOff val="60000"/>
            </a:schemeClr>
          </a:solidFill>
        </p:spPr>
        <p:txBody>
          <a:bodyPr/>
          <a:lstStyle/>
          <a:p>
            <a:pPr algn="ctr"/>
            <a:r>
              <a:rPr lang="en-US" dirty="0"/>
              <a:t>Rhetorical devices </a:t>
            </a:r>
          </a:p>
        </p:txBody>
      </p:sp>
      <p:sp>
        <p:nvSpPr>
          <p:cNvPr id="3" name="Content Placeholder 2"/>
          <p:cNvSpPr>
            <a:spLocks noGrp="1"/>
          </p:cNvSpPr>
          <p:nvPr>
            <p:ph idx="1"/>
          </p:nvPr>
        </p:nvSpPr>
        <p:spPr/>
        <p:txBody>
          <a:bodyPr/>
          <a:lstStyle/>
          <a:p>
            <a:r>
              <a:rPr lang="en-US" dirty="0"/>
              <a:t>Like emotive language, </a:t>
            </a:r>
            <a:r>
              <a:rPr lang="en-US" b="1" dirty="0"/>
              <a:t>rhetorical devices</a:t>
            </a:r>
            <a:r>
              <a:rPr lang="en-US" dirty="0"/>
              <a:t> use psychological persuasion, rather than reason, to persuade others to accept a particular position. </a:t>
            </a:r>
          </a:p>
          <a:p>
            <a:r>
              <a:rPr lang="en-US" dirty="0"/>
              <a:t>Common rhetorical devices include euphemisms, </a:t>
            </a:r>
            <a:r>
              <a:rPr lang="en-US" dirty="0" err="1"/>
              <a:t>dysphemisms</a:t>
            </a:r>
            <a:r>
              <a:rPr lang="en-US" dirty="0"/>
              <a:t>, sarcasm, and hyperbole.</a:t>
            </a:r>
          </a:p>
          <a:p>
            <a:endParaRPr lang="en-US" dirty="0"/>
          </a:p>
        </p:txBody>
      </p:sp>
    </p:spTree>
    <p:extLst>
      <p:ext uri="{BB962C8B-B14F-4D97-AF65-F5344CB8AC3E}">
        <p14:creationId xmlns:p14="http://schemas.microsoft.com/office/powerpoint/2010/main" val="214399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2700" dirty="0"/>
            </a:br>
            <a:r>
              <a:rPr lang="en-US" sz="3600" b="1" dirty="0">
                <a:solidFill>
                  <a:schemeClr val="accent2"/>
                </a:solidFill>
                <a:effectLst>
                  <a:outerShdw blurRad="38100" dist="38100" dir="2700000" algn="tl">
                    <a:srgbClr val="000000">
                      <a:alpha val="43137"/>
                    </a:srgbClr>
                  </a:outerShdw>
                </a:effectLst>
              </a:rPr>
              <a:t>Euphemism</a:t>
            </a:r>
            <a:br>
              <a:rPr lang="en-US" sz="2700" dirty="0"/>
            </a:br>
            <a:r>
              <a:rPr lang="en-US" sz="2700" dirty="0"/>
              <a:t>A </a:t>
            </a:r>
            <a:r>
              <a:rPr lang="en-US" sz="2700" b="1" dirty="0"/>
              <a:t>euphemism</a:t>
            </a:r>
            <a:r>
              <a:rPr lang="en-US" sz="2700" dirty="0"/>
              <a:t> is the replacement of a negative term with a neutral or positive one to cover up or sugarcoat the truth. </a:t>
            </a:r>
            <a:br>
              <a:rPr lang="en-US" dirty="0"/>
            </a:br>
            <a:endParaRPr lang="en-US" dirty="0"/>
          </a:p>
        </p:txBody>
      </p:sp>
      <p:sp>
        <p:nvSpPr>
          <p:cNvPr id="3" name="Content Placeholder 2"/>
          <p:cNvSpPr>
            <a:spLocks noGrp="1"/>
          </p:cNvSpPr>
          <p:nvPr>
            <p:ph idx="1"/>
          </p:nvPr>
        </p:nvSpPr>
        <p:spPr>
          <a:xfrm>
            <a:off x="409574" y="1690688"/>
            <a:ext cx="5991225" cy="5167312"/>
          </a:xfrm>
        </p:spPr>
        <p:txBody>
          <a:bodyPr>
            <a:normAutofit fontScale="92500"/>
          </a:bodyPr>
          <a:lstStyle/>
          <a:p>
            <a:r>
              <a:rPr lang="en-US" dirty="0">
                <a:solidFill>
                  <a:srgbClr val="00B050"/>
                </a:solidFill>
              </a:rPr>
              <a:t>Think about the ongoing debate about women’s reproductive rights. </a:t>
            </a:r>
          </a:p>
          <a:p>
            <a:endParaRPr lang="en-US" dirty="0">
              <a:solidFill>
                <a:srgbClr val="00B050"/>
              </a:solidFill>
            </a:endParaRPr>
          </a:p>
          <a:p>
            <a:pPr marL="0" indent="0">
              <a:buNone/>
            </a:pPr>
            <a:endParaRPr lang="en-US" dirty="0">
              <a:solidFill>
                <a:srgbClr val="00B050"/>
              </a:solidFill>
            </a:endParaRPr>
          </a:p>
          <a:p>
            <a:pPr marL="0" indent="0">
              <a:buNone/>
            </a:pPr>
            <a:endParaRPr lang="en-US" dirty="0">
              <a:solidFill>
                <a:srgbClr val="00B050"/>
              </a:solidFill>
            </a:endParaRPr>
          </a:p>
          <a:p>
            <a:pPr marL="0" indent="0">
              <a:buNone/>
            </a:pPr>
            <a:endParaRPr lang="en-US" dirty="0">
              <a:solidFill>
                <a:srgbClr val="00B050"/>
              </a:solidFill>
            </a:endParaRPr>
          </a:p>
          <a:p>
            <a:r>
              <a:rPr lang="en-US" dirty="0">
                <a:solidFill>
                  <a:srgbClr val="00B050"/>
                </a:solidFill>
              </a:rPr>
              <a:t> What does the term “pro-life” stand for? </a:t>
            </a:r>
          </a:p>
          <a:p>
            <a:r>
              <a:rPr lang="en-US" dirty="0">
                <a:solidFill>
                  <a:srgbClr val="00B050"/>
                </a:solidFill>
              </a:rPr>
              <a:t>What does the term “pro-choice” stand for?     </a:t>
            </a:r>
          </a:p>
          <a:p>
            <a:pPr marL="0" indent="0">
              <a:buNone/>
            </a:pPr>
            <a:r>
              <a:rPr lang="en-US" sz="3600" i="1" dirty="0"/>
              <a:t>       Why do we use euphemisms?                                               </a:t>
            </a:r>
          </a:p>
          <a:p>
            <a:pPr marL="0" indent="0">
              <a:buNone/>
            </a:pPr>
            <a:endParaRPr lang="en-US" b="1" dirty="0"/>
          </a:p>
        </p:txBody>
      </p:sp>
      <p:pic>
        <p:nvPicPr>
          <p:cNvPr id="2050" name="Picture 2" descr="Image result for abortion pro life euphemism">
            <a:extLst>
              <a:ext uri="{FF2B5EF4-FFF2-40B4-BE49-F238E27FC236}">
                <a16:creationId xmlns:a16="http://schemas.microsoft.com/office/drawing/2014/main" id="{6B33534C-2DD6-4C69-97BE-E067168F2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45" y="2659063"/>
            <a:ext cx="284797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Witty Euphemisms">
            <a:extLst>
              <a:ext uri="{FF2B5EF4-FFF2-40B4-BE49-F238E27FC236}">
                <a16:creationId xmlns:a16="http://schemas.microsoft.com/office/drawing/2014/main" id="{22507BC9-6444-4AB6-906A-2121853425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361" y="2254432"/>
            <a:ext cx="2295143" cy="20887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6F85A48-0F76-42BF-B97A-D16FE6D8D7F1}"/>
              </a:ext>
            </a:extLst>
          </p:cNvPr>
          <p:cNvSpPr txBox="1"/>
          <p:nvPr/>
        </p:nvSpPr>
        <p:spPr>
          <a:xfrm>
            <a:off x="6943725" y="1805543"/>
            <a:ext cx="4919273" cy="369332"/>
          </a:xfrm>
          <a:prstGeom prst="rect">
            <a:avLst/>
          </a:prstGeom>
          <a:solidFill>
            <a:schemeClr val="accent4">
              <a:lumMod val="40000"/>
              <a:lumOff val="60000"/>
            </a:schemeClr>
          </a:solidFill>
        </p:spPr>
        <p:txBody>
          <a:bodyPr wrap="square" rtlCol="0">
            <a:spAutoFit/>
          </a:bodyPr>
          <a:lstStyle/>
          <a:p>
            <a:r>
              <a:rPr lang="en-US" dirty="0"/>
              <a:t>A few other examples of euphemisms: </a:t>
            </a:r>
          </a:p>
        </p:txBody>
      </p:sp>
      <p:pic>
        <p:nvPicPr>
          <p:cNvPr id="7" name="Picture 6" descr="A close up of a logo&#10;&#10;Description automatically generated">
            <a:extLst>
              <a:ext uri="{FF2B5EF4-FFF2-40B4-BE49-F238E27FC236}">
                <a16:creationId xmlns:a16="http://schemas.microsoft.com/office/drawing/2014/main" id="{2EB64D95-F802-4B37-8D52-2F91543B6A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6982" y="2336800"/>
            <a:ext cx="2544938" cy="2088785"/>
          </a:xfrm>
          <a:prstGeom prst="rect">
            <a:avLst/>
          </a:prstGeom>
        </p:spPr>
      </p:pic>
      <p:pic>
        <p:nvPicPr>
          <p:cNvPr id="9" name="Picture 8">
            <a:extLst>
              <a:ext uri="{FF2B5EF4-FFF2-40B4-BE49-F238E27FC236}">
                <a16:creationId xmlns:a16="http://schemas.microsoft.com/office/drawing/2014/main" id="{80E7F7D2-2B1B-4507-82C8-B4C0AD02E2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4460875"/>
            <a:ext cx="4267200" cy="2600325"/>
          </a:xfrm>
          <a:prstGeom prst="rect">
            <a:avLst/>
          </a:prstGeom>
        </p:spPr>
      </p:pic>
    </p:spTree>
    <p:extLst>
      <p:ext uri="{BB962C8B-B14F-4D97-AF65-F5344CB8AC3E}">
        <p14:creationId xmlns:p14="http://schemas.microsoft.com/office/powerpoint/2010/main" val="320124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7198F-06C4-43CD-872D-715B48717E60}"/>
              </a:ext>
            </a:extLst>
          </p:cNvPr>
          <p:cNvSpPr>
            <a:spLocks noGrp="1"/>
          </p:cNvSpPr>
          <p:nvPr>
            <p:ph type="title"/>
          </p:nvPr>
        </p:nvSpPr>
        <p:spPr>
          <a:xfrm>
            <a:off x="594360" y="-2023110"/>
            <a:ext cx="10515600" cy="1325563"/>
          </a:xfrm>
        </p:spPr>
        <p:txBody>
          <a:bodyPr/>
          <a:lstStyle/>
          <a:p>
            <a:endParaRPr lang="en-US" dirty="0"/>
          </a:p>
        </p:txBody>
      </p:sp>
      <p:sp>
        <p:nvSpPr>
          <p:cNvPr id="3" name="Content Placeholder 2">
            <a:extLst>
              <a:ext uri="{FF2B5EF4-FFF2-40B4-BE49-F238E27FC236}">
                <a16:creationId xmlns:a16="http://schemas.microsoft.com/office/drawing/2014/main" id="{F395B6D2-9B82-48FC-95B7-1C771901A87D}"/>
              </a:ext>
            </a:extLst>
          </p:cNvPr>
          <p:cNvSpPr>
            <a:spLocks noGrp="1"/>
          </p:cNvSpPr>
          <p:nvPr>
            <p:ph idx="1"/>
          </p:nvPr>
        </p:nvSpPr>
        <p:spPr>
          <a:xfrm>
            <a:off x="838200" y="2712402"/>
            <a:ext cx="10515600" cy="3691572"/>
          </a:xfrm>
        </p:spPr>
        <p:txBody>
          <a:bodyPr>
            <a:normAutofit/>
          </a:bodyPr>
          <a:lstStyle/>
          <a:p>
            <a:pPr marL="0" indent="0">
              <a:buNone/>
            </a:pPr>
            <a:r>
              <a:rPr lang="en-US" b="1" dirty="0">
                <a:solidFill>
                  <a:schemeClr val="accent1"/>
                </a:solidFill>
                <a:effectLst>
                  <a:outerShdw blurRad="38100" dist="38100" dir="2700000" algn="tl">
                    <a:srgbClr val="000000">
                      <a:alpha val="43137"/>
                    </a:srgbClr>
                  </a:outerShdw>
                </a:effectLst>
              </a:rPr>
              <a:t>Enhanced Interrogation</a:t>
            </a:r>
          </a:p>
          <a:p>
            <a:r>
              <a:rPr lang="en-US" sz="2400" i="1" dirty="0"/>
              <a:t>Enhanced interrogation</a:t>
            </a:r>
            <a:r>
              <a:rPr lang="en-US" sz="2400" dirty="0"/>
              <a:t> is a euphemism for the torture of prisoners. It’s often a double euphemism, in which prisoners are called </a:t>
            </a:r>
            <a:r>
              <a:rPr lang="en-US" sz="2400" i="1" dirty="0"/>
              <a:t>detainees</a:t>
            </a:r>
            <a:r>
              <a:rPr lang="en-US" sz="2400" dirty="0"/>
              <a:t>.</a:t>
            </a:r>
          </a:p>
          <a:p>
            <a:r>
              <a:rPr lang="en-US" sz="2400" dirty="0"/>
              <a:t>“Enhanced interrogation” was coined by the Nazis, but in more recent years, the term has described the US government’s use of water-boarding, sleep deprivation and other systematic torture during the George W. Bush administration, from 2001 to 2009. The term </a:t>
            </a:r>
            <a:r>
              <a:rPr lang="en-US" sz="2400" i="1" dirty="0"/>
              <a:t>detainees</a:t>
            </a:r>
            <a:r>
              <a:rPr lang="en-US" sz="2400" dirty="0"/>
              <a:t> also came into use at that time, referring to the roughly 780 people who were held at the US military prison at Guantánamo Bay, Cuba.</a:t>
            </a:r>
          </a:p>
          <a:p>
            <a:r>
              <a:rPr lang="en-US" sz="1300" i="1" dirty="0"/>
              <a:t>From dictionary.com</a:t>
            </a:r>
          </a:p>
          <a:p>
            <a:endParaRPr lang="en-US" dirty="0"/>
          </a:p>
        </p:txBody>
      </p:sp>
      <p:pic>
        <p:nvPicPr>
          <p:cNvPr id="1026" name="Picture 2" descr="Image result for Handcuff Detention">
            <a:extLst>
              <a:ext uri="{FF2B5EF4-FFF2-40B4-BE49-F238E27FC236}">
                <a16:creationId xmlns:a16="http://schemas.microsoft.com/office/drawing/2014/main" id="{441422A5-491D-470C-ABAC-5760B46D5B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3600" y="809307"/>
            <a:ext cx="4094480" cy="22958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logo&#10;&#10;Description automatically generated">
            <a:extLst>
              <a:ext uri="{FF2B5EF4-FFF2-40B4-BE49-F238E27FC236}">
                <a16:creationId xmlns:a16="http://schemas.microsoft.com/office/drawing/2014/main" id="{0DF7F749-0B71-410C-A569-F94A86A42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1492" y="0"/>
            <a:ext cx="2219008" cy="3105149"/>
          </a:xfrm>
          <a:prstGeom prst="rect">
            <a:avLst/>
          </a:prstGeom>
        </p:spPr>
      </p:pic>
      <p:sp>
        <p:nvSpPr>
          <p:cNvPr id="6" name="TextBox 5">
            <a:extLst>
              <a:ext uri="{FF2B5EF4-FFF2-40B4-BE49-F238E27FC236}">
                <a16:creationId xmlns:a16="http://schemas.microsoft.com/office/drawing/2014/main" id="{6BFE6090-331D-4313-B544-3C73EEC4D0AA}"/>
              </a:ext>
            </a:extLst>
          </p:cNvPr>
          <p:cNvSpPr txBox="1"/>
          <p:nvPr/>
        </p:nvSpPr>
        <p:spPr>
          <a:xfrm>
            <a:off x="838200" y="1056640"/>
            <a:ext cx="2768600" cy="1384995"/>
          </a:xfrm>
          <a:prstGeom prst="rect">
            <a:avLst/>
          </a:prstGeom>
          <a:solidFill>
            <a:schemeClr val="accent4">
              <a:lumMod val="60000"/>
              <a:lumOff val="40000"/>
            </a:schemeClr>
          </a:solidFill>
        </p:spPr>
        <p:txBody>
          <a:bodyPr wrap="square" rtlCol="0">
            <a:spAutoFit/>
          </a:bodyPr>
          <a:lstStyle/>
          <a:p>
            <a:r>
              <a:rPr lang="en-US" sz="2800" dirty="0"/>
              <a:t>Why do politicians use euphemisms? </a:t>
            </a:r>
          </a:p>
        </p:txBody>
      </p:sp>
    </p:spTree>
    <p:extLst>
      <p:ext uri="{BB962C8B-B14F-4D97-AF65-F5344CB8AC3E}">
        <p14:creationId xmlns:p14="http://schemas.microsoft.com/office/powerpoint/2010/main" val="1043913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5"/>
            <a:ext cx="3067050" cy="1325563"/>
          </a:xfrm>
          <a:solidFill>
            <a:schemeClr val="accent2"/>
          </a:solidFill>
        </p:spPr>
        <p:txBody>
          <a:bodyPr>
            <a:normAutofit/>
          </a:bodyPr>
          <a:lstStyle/>
          <a:p>
            <a:r>
              <a:rPr lang="en-US" dirty="0"/>
              <a:t>Euphemisms</a:t>
            </a:r>
            <a:br>
              <a:rPr lang="en-US" dirty="0"/>
            </a:br>
            <a:endParaRPr lang="en-US" sz="22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75835" y="575631"/>
            <a:ext cx="4262094" cy="5221854"/>
          </a:xfrm>
        </p:spPr>
      </p:pic>
      <p:sp>
        <p:nvSpPr>
          <p:cNvPr id="7" name="Rectangle 6"/>
          <p:cNvSpPr/>
          <p:nvPr/>
        </p:nvSpPr>
        <p:spPr>
          <a:xfrm>
            <a:off x="622170" y="2967335"/>
            <a:ext cx="6240544" cy="1631216"/>
          </a:xfrm>
          <a:prstGeom prst="rect">
            <a:avLst/>
          </a:prstGeom>
        </p:spPr>
        <p:txBody>
          <a:bodyPr wrap="square">
            <a:spAutoFit/>
          </a:bodyPr>
          <a:lstStyle/>
          <a:p>
            <a:pPr marL="457200" indent="-457200">
              <a:buAutoNum type="arabicPeriod"/>
            </a:pPr>
            <a:r>
              <a:rPr lang="en-US" sz="2000" dirty="0"/>
              <a:t>Come up with a few other examples of euphemisms.</a:t>
            </a:r>
          </a:p>
          <a:p>
            <a:pPr marL="457200" indent="-457200">
              <a:buAutoNum type="arabicPeriod"/>
            </a:pPr>
            <a:r>
              <a:rPr lang="en-US" sz="2000" dirty="0"/>
              <a:t>Is there a time when using euphemisms is appropriate? </a:t>
            </a:r>
          </a:p>
          <a:p>
            <a:r>
              <a:rPr lang="en-US" sz="2000" dirty="0"/>
              <a:t>3. How can the use of euphemisms lead to miscommunication and false expectations?</a:t>
            </a:r>
          </a:p>
        </p:txBody>
      </p:sp>
    </p:spTree>
    <p:extLst>
      <p:ext uri="{BB962C8B-B14F-4D97-AF65-F5344CB8AC3E}">
        <p14:creationId xmlns:p14="http://schemas.microsoft.com/office/powerpoint/2010/main" val="2379524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8537"/>
            <a:ext cx="10515600" cy="1131216"/>
          </a:xfrm>
        </p:spPr>
        <p:txBody>
          <a:bodyPr/>
          <a:lstStyle/>
          <a:p>
            <a:r>
              <a:rPr lang="en-US" b="1" dirty="0" err="1"/>
              <a:t>Dysphemisms</a:t>
            </a:r>
            <a:endParaRPr lang="en-US" dirty="0"/>
          </a:p>
        </p:txBody>
      </p:sp>
      <p:sp>
        <p:nvSpPr>
          <p:cNvPr id="3" name="Content Placeholder 2"/>
          <p:cNvSpPr>
            <a:spLocks noGrp="1"/>
          </p:cNvSpPr>
          <p:nvPr>
            <p:ph idx="1"/>
          </p:nvPr>
        </p:nvSpPr>
        <p:spPr>
          <a:xfrm>
            <a:off x="838200" y="1168924"/>
            <a:ext cx="10515600" cy="4857538"/>
          </a:xfrm>
        </p:spPr>
        <p:txBody>
          <a:bodyPr>
            <a:normAutofit/>
          </a:bodyPr>
          <a:lstStyle/>
          <a:p>
            <a:r>
              <a:rPr lang="en-US" b="1" dirty="0" err="1"/>
              <a:t>Dysphemisms</a:t>
            </a:r>
            <a:r>
              <a:rPr lang="en-US" dirty="0"/>
              <a:t>, in contrast to euphemisms, are used to produce a negative effect. </a:t>
            </a:r>
          </a:p>
          <a:p>
            <a:r>
              <a:rPr lang="en-US" sz="2000" dirty="0">
                <a:solidFill>
                  <a:schemeClr val="accent2"/>
                </a:solidFill>
              </a:rPr>
              <a:t>In the abortion debate, the term </a:t>
            </a:r>
            <a:r>
              <a:rPr lang="en-US" sz="2000" i="1" dirty="0">
                <a:solidFill>
                  <a:schemeClr val="accent2"/>
                </a:solidFill>
              </a:rPr>
              <a:t>anti-choice</a:t>
            </a:r>
            <a:r>
              <a:rPr lang="en-US" sz="2000" dirty="0">
                <a:solidFill>
                  <a:schemeClr val="accent2"/>
                </a:solidFill>
              </a:rPr>
              <a:t> creates a negative feeling toward people who are opposed to abortion rights.</a:t>
            </a:r>
          </a:p>
          <a:p>
            <a:r>
              <a:rPr lang="en-US" sz="2000" dirty="0">
                <a:solidFill>
                  <a:srgbClr val="C00000"/>
                </a:solidFill>
              </a:rPr>
              <a:t>Snail mail instead of? </a:t>
            </a:r>
          </a:p>
          <a:p>
            <a:r>
              <a:rPr lang="en-US" sz="2000" dirty="0">
                <a:solidFill>
                  <a:schemeClr val="accent6"/>
                </a:solidFill>
              </a:rPr>
              <a:t>Nutcase for someone with a mental illness. </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1029" y="2596299"/>
            <a:ext cx="3921551" cy="4185501"/>
          </a:xfrm>
          <a:prstGeom prst="rect">
            <a:avLst/>
          </a:prstGeom>
        </p:spPr>
      </p:pic>
      <p:pic>
        <p:nvPicPr>
          <p:cNvPr id="6" name="Picture 5" descr="An old barn in a grassy field&#10;&#10;Description automatically generated">
            <a:extLst>
              <a:ext uri="{FF2B5EF4-FFF2-40B4-BE49-F238E27FC236}">
                <a16:creationId xmlns:a16="http://schemas.microsoft.com/office/drawing/2014/main" id="{9AE81747-46C1-4CDF-B406-941D268C89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3559" y="3686603"/>
            <a:ext cx="4286250" cy="2867025"/>
          </a:xfrm>
          <a:prstGeom prst="rect">
            <a:avLst/>
          </a:prstGeom>
        </p:spPr>
      </p:pic>
      <p:sp>
        <p:nvSpPr>
          <p:cNvPr id="7" name="TextBox 6">
            <a:extLst>
              <a:ext uri="{FF2B5EF4-FFF2-40B4-BE49-F238E27FC236}">
                <a16:creationId xmlns:a16="http://schemas.microsoft.com/office/drawing/2014/main" id="{1D353012-E49C-4B7E-8440-CA09E2FAE912}"/>
              </a:ext>
            </a:extLst>
          </p:cNvPr>
          <p:cNvSpPr txBox="1"/>
          <p:nvPr/>
        </p:nvSpPr>
        <p:spPr>
          <a:xfrm>
            <a:off x="221674" y="4571999"/>
            <a:ext cx="1524000" cy="1200329"/>
          </a:xfrm>
          <a:prstGeom prst="rect">
            <a:avLst/>
          </a:prstGeom>
          <a:noFill/>
        </p:spPr>
        <p:txBody>
          <a:bodyPr wrap="square" rtlCol="0">
            <a:spAutoFit/>
          </a:bodyPr>
          <a:lstStyle/>
          <a:p>
            <a:r>
              <a:rPr lang="en-US" sz="2400" dirty="0"/>
              <a:t>The house is falling apart! </a:t>
            </a:r>
          </a:p>
        </p:txBody>
      </p:sp>
    </p:spTree>
    <p:extLst>
      <p:ext uri="{BB962C8B-B14F-4D97-AF65-F5344CB8AC3E}">
        <p14:creationId xmlns:p14="http://schemas.microsoft.com/office/powerpoint/2010/main" val="3909921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75AC2-F24D-419E-9B58-7C6B210FE274}"/>
              </a:ext>
            </a:extLst>
          </p:cNvPr>
          <p:cNvSpPr>
            <a:spLocks noGrp="1"/>
          </p:cNvSpPr>
          <p:nvPr>
            <p:ph type="title"/>
          </p:nvPr>
        </p:nvSpPr>
        <p:spPr/>
        <p:txBody>
          <a:bodyPr/>
          <a:lstStyle/>
          <a:p>
            <a:r>
              <a:rPr lang="en-US" b="1" dirty="0"/>
              <a:t>Can you spot the euphemism and dysphemism in the pair below?</a:t>
            </a:r>
            <a:endParaRPr lang="en-US" dirty="0"/>
          </a:p>
        </p:txBody>
      </p:sp>
      <p:sp>
        <p:nvSpPr>
          <p:cNvPr id="3" name="Content Placeholder 2">
            <a:extLst>
              <a:ext uri="{FF2B5EF4-FFF2-40B4-BE49-F238E27FC236}">
                <a16:creationId xmlns:a16="http://schemas.microsoft.com/office/drawing/2014/main" id="{D94D8362-8D83-44D6-A10E-15ACD2357971}"/>
              </a:ext>
            </a:extLst>
          </p:cNvPr>
          <p:cNvSpPr>
            <a:spLocks noGrp="1"/>
          </p:cNvSpPr>
          <p:nvPr>
            <p:ph idx="1"/>
          </p:nvPr>
        </p:nvSpPr>
        <p:spPr/>
        <p:txBody>
          <a:bodyPr>
            <a:normAutofit lnSpcReduction="10000"/>
          </a:bodyPr>
          <a:lstStyle/>
          <a:p>
            <a:pPr marL="0" indent="0">
              <a:buNone/>
            </a:pPr>
            <a:r>
              <a:rPr lang="en-US" dirty="0"/>
              <a:t>This essay is…</a:t>
            </a:r>
          </a:p>
          <a:p>
            <a:r>
              <a:rPr lang="en-US" dirty="0"/>
              <a:t>inspired by a source</a:t>
            </a:r>
          </a:p>
          <a:p>
            <a:r>
              <a:rPr lang="en-US" dirty="0"/>
              <a:t>Plagiarized</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i="1" dirty="0"/>
              <a:t>Can you rephrase the message using neutral language? </a:t>
            </a:r>
          </a:p>
          <a:p>
            <a:endParaRPr lang="en-US" dirty="0"/>
          </a:p>
        </p:txBody>
      </p:sp>
      <p:pic>
        <p:nvPicPr>
          <p:cNvPr id="5" name="Picture 4">
            <a:extLst>
              <a:ext uri="{FF2B5EF4-FFF2-40B4-BE49-F238E27FC236}">
                <a16:creationId xmlns:a16="http://schemas.microsoft.com/office/drawing/2014/main" id="{CAEC4B63-C948-4FF4-8EC4-09AF02611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1743075"/>
            <a:ext cx="2809875" cy="3371850"/>
          </a:xfrm>
          <a:prstGeom prst="rect">
            <a:avLst/>
          </a:prstGeom>
        </p:spPr>
      </p:pic>
    </p:spTree>
    <p:extLst>
      <p:ext uri="{BB962C8B-B14F-4D97-AF65-F5344CB8AC3E}">
        <p14:creationId xmlns:p14="http://schemas.microsoft.com/office/powerpoint/2010/main" val="3483846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60000"/>
              <a:lumOff val="40000"/>
            </a:schemeClr>
          </a:solidFill>
        </p:spPr>
        <p:txBody>
          <a:bodyPr/>
          <a:lstStyle/>
          <a:p>
            <a:pPr algn="ctr"/>
            <a:r>
              <a:rPr lang="en-US" dirty="0"/>
              <a:t>Sarcasm </a:t>
            </a:r>
          </a:p>
        </p:txBody>
      </p:sp>
      <p:sp>
        <p:nvSpPr>
          <p:cNvPr id="3" name="Content Placeholder 2"/>
          <p:cNvSpPr>
            <a:spLocks noGrp="1"/>
          </p:cNvSpPr>
          <p:nvPr>
            <p:ph idx="1"/>
          </p:nvPr>
        </p:nvSpPr>
        <p:spPr>
          <a:xfrm>
            <a:off x="838200" y="1825625"/>
            <a:ext cx="7165157" cy="4351338"/>
          </a:xfrm>
        </p:spPr>
        <p:txBody>
          <a:bodyPr>
            <a:normAutofit fontScale="92500" lnSpcReduction="10000"/>
          </a:bodyPr>
          <a:lstStyle/>
          <a:p>
            <a:r>
              <a:rPr lang="en-US" b="1" dirty="0"/>
              <a:t>Sarcasm</a:t>
            </a:r>
            <a:r>
              <a:rPr lang="en-US" dirty="0"/>
              <a:t>, another rhetorical device, involves the use of ridicule, insults, taunting, and/or caustic irony. It derives its power from the fact that most people hate being made fun of. Like other rhetorical devices, sarcasm is used to deflect critical analysis and to create a feeling of disapproval toward the object of the sarcasm. </a:t>
            </a:r>
          </a:p>
          <a:p>
            <a:r>
              <a:rPr lang="en-US" i="1" dirty="0"/>
              <a:t>Sarcasm is often dismissed as humor by those who use it. However, it is anything but funny to its intended target. As good critical thinkers, we need to be able to see though this rhetorical device and not be belittled by it.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3083" y="1807639"/>
            <a:ext cx="3755796" cy="4369324"/>
          </a:xfrm>
          <a:prstGeom prst="rect">
            <a:avLst/>
          </a:prstGeom>
        </p:spPr>
      </p:pic>
    </p:spTree>
    <p:extLst>
      <p:ext uri="{BB962C8B-B14F-4D97-AF65-F5344CB8AC3E}">
        <p14:creationId xmlns:p14="http://schemas.microsoft.com/office/powerpoint/2010/main" val="1577994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548" y="131975"/>
            <a:ext cx="2799761" cy="1558713"/>
          </a:xfrm>
        </p:spPr>
        <p:txBody>
          <a:bodyPr/>
          <a:lstStyle/>
          <a:p>
            <a:r>
              <a:rPr lang="en-US" dirty="0"/>
              <a:t>Hyperbole </a:t>
            </a:r>
          </a:p>
        </p:txBody>
      </p:sp>
      <p:sp>
        <p:nvSpPr>
          <p:cNvPr id="3" name="Content Placeholder 2"/>
          <p:cNvSpPr>
            <a:spLocks noGrp="1"/>
          </p:cNvSpPr>
          <p:nvPr>
            <p:ph idx="1"/>
          </p:nvPr>
        </p:nvSpPr>
        <p:spPr>
          <a:xfrm>
            <a:off x="0" y="1366886"/>
            <a:ext cx="4270342" cy="5491113"/>
          </a:xfrm>
        </p:spPr>
        <p:txBody>
          <a:bodyPr>
            <a:normAutofit fontScale="85000" lnSpcReduction="20000"/>
          </a:bodyPr>
          <a:lstStyle/>
          <a:p>
            <a:r>
              <a:rPr lang="en-US" b="1" dirty="0"/>
              <a:t>Hyperbole</a:t>
            </a:r>
            <a:r>
              <a:rPr lang="en-US" dirty="0"/>
              <a:t> is a type of rhetoric that uses exaggeration or overstatement to distort the facts. </a:t>
            </a:r>
          </a:p>
          <a:p>
            <a:r>
              <a:rPr lang="en-US" dirty="0"/>
              <a:t>“I thought I would die when the professor called on me in class today,” moans a college student. </a:t>
            </a:r>
          </a:p>
          <a:p>
            <a:r>
              <a:rPr lang="en-US" dirty="0"/>
              <a:t>Some journalists use hyperbole for the purpose of sensationalism, exaggerating a story to the point of absurdity. </a:t>
            </a:r>
          </a:p>
          <a:p>
            <a:endParaRPr lang="en-US" dirty="0"/>
          </a:p>
          <a:p>
            <a:pPr marL="0" indent="0">
              <a:buNone/>
            </a:pPr>
            <a:endParaRPr lang="en-US" dirty="0"/>
          </a:p>
          <a:p>
            <a:endParaRPr lang="en-US" dirty="0"/>
          </a:p>
          <a:p>
            <a:r>
              <a:rPr lang="en-US" b="1" i="1" dirty="0"/>
              <a:t>Why do journalists use hyperbole, and how can we avoid being taken in by it?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0111" y="539734"/>
            <a:ext cx="4066096" cy="56372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6074" y="539734"/>
            <a:ext cx="4227725" cy="5637229"/>
          </a:xfrm>
          <a:prstGeom prst="rect">
            <a:avLst/>
          </a:prstGeom>
        </p:spPr>
      </p:pic>
    </p:spTree>
    <p:extLst>
      <p:ext uri="{BB962C8B-B14F-4D97-AF65-F5344CB8AC3E}">
        <p14:creationId xmlns:p14="http://schemas.microsoft.com/office/powerpoint/2010/main" val="288782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1976"/>
            <a:ext cx="10515600" cy="1055802"/>
          </a:xfrm>
          <a:solidFill>
            <a:schemeClr val="accent6">
              <a:lumMod val="75000"/>
            </a:schemeClr>
          </a:solidFill>
        </p:spPr>
        <p:txBody>
          <a:bodyPr/>
          <a:lstStyle/>
          <a:p>
            <a:pPr algn="ctr"/>
            <a:r>
              <a:rPr lang="en-US" b="1" dirty="0">
                <a:effectLst>
                  <a:outerShdw blurRad="38100" dist="38100" dir="2700000" algn="tl">
                    <a:srgbClr val="000000">
                      <a:alpha val="43137"/>
                    </a:srgbClr>
                  </a:outerShdw>
                </a:effectLst>
              </a:rPr>
              <a:t>A Lie </a:t>
            </a:r>
          </a:p>
        </p:txBody>
      </p:sp>
      <p:sp>
        <p:nvSpPr>
          <p:cNvPr id="3" name="Content Placeholder 2"/>
          <p:cNvSpPr>
            <a:spLocks noGrp="1"/>
          </p:cNvSpPr>
          <p:nvPr>
            <p:ph idx="1"/>
          </p:nvPr>
        </p:nvSpPr>
        <p:spPr>
          <a:xfrm>
            <a:off x="0" y="1300900"/>
            <a:ext cx="12192000" cy="5448692"/>
          </a:xfrm>
        </p:spPr>
        <p:txBody>
          <a:bodyPr>
            <a:normAutofit fontScale="77500" lnSpcReduction="20000"/>
          </a:bodyPr>
          <a:lstStyle/>
          <a:p>
            <a:pPr marL="0" indent="0" algn="ctr">
              <a:buNone/>
            </a:pPr>
            <a:r>
              <a:rPr lang="en-US" i="1" dirty="0"/>
              <a:t>What is a lie? How is a lie different from a rhetorical device such as a euphemism? </a:t>
            </a:r>
          </a:p>
          <a:p>
            <a:r>
              <a:rPr lang="en-US" dirty="0"/>
              <a:t>When former President Bill Clinton was asked if he had had sex with Monica Lewinsky, Clinton replied that he had not. His response was based on the fact that the definition provided by the lawyers did not specifically list “mouth” as one of the body parts involved in sex. Clinton later admitted that his answer had been intended to “mislead” and “give a false impression” regarding his inappropriate sexual relationship with Lewinsky.</a:t>
            </a:r>
          </a:p>
          <a:p>
            <a:r>
              <a:rPr lang="en-US" dirty="0"/>
              <a:t>Is it ever morally acceptable to lie to spare someone's feelings or to promote what we regard as the “greater good”? How about a lie to save a life? Most ethicists agree that the great majority of lies are not justified. Lies can damage trust. In addition, making a political or life decision based on someone else's lies can have ruinous results. Wars may be waged based on misinformation. A murderer may go free if the investigating police officer or jury believes his or her lies.</a:t>
            </a:r>
          </a:p>
          <a:p>
            <a:r>
              <a:rPr lang="en-US" dirty="0"/>
              <a:t>Most of us are easily taken in by the lies of others. A study found that people lie about a third of the time in their interactions with others; only about 18 percent of lies are ever discovered. The average person is able to tell the difference between a liar and a truth-teller only about 55 percent of the time (not much better than chance). Even when lies are exposed, the public will sometimes get caught up in doublethink—knowing that what they once believed is a lie but continuing to act as though the lie were true.</a:t>
            </a:r>
          </a:p>
          <a:p>
            <a:r>
              <a:rPr lang="en-US" dirty="0"/>
              <a:t>The good news is that we can train ourselves to be better at detecting other people's lies. Skilled lie-catchers, such as police, FBI investigators, and some psychiatrists, are able to distinguish between liars and truth-tellers with 80 percent to 95 percent accuracy. </a:t>
            </a:r>
          </a:p>
          <a:p>
            <a:endParaRPr lang="en-US" dirty="0"/>
          </a:p>
        </p:txBody>
      </p:sp>
    </p:spTree>
    <p:extLst>
      <p:ext uri="{BB962C8B-B14F-4D97-AF65-F5344CB8AC3E}">
        <p14:creationId xmlns:p14="http://schemas.microsoft.com/office/powerpoint/2010/main" val="3871464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C5F70-45E4-4B83-8F7D-1FAAA4D207F9}"/>
              </a:ext>
            </a:extLst>
          </p:cNvPr>
          <p:cNvSpPr>
            <a:spLocks noGrp="1"/>
          </p:cNvSpPr>
          <p:nvPr>
            <p:ph type="title"/>
          </p:nvPr>
        </p:nvSpPr>
        <p:spPr>
          <a:solidFill>
            <a:schemeClr val="accent4">
              <a:lumMod val="20000"/>
              <a:lumOff val="80000"/>
            </a:schemeClr>
          </a:solidFill>
        </p:spPr>
        <p:txBody>
          <a:bodyPr/>
          <a:lstStyle/>
          <a:p>
            <a:pPr algn="ctr"/>
            <a:r>
              <a:rPr lang="en-US" dirty="0"/>
              <a:t>Think about it</a:t>
            </a:r>
          </a:p>
        </p:txBody>
      </p:sp>
      <p:sp>
        <p:nvSpPr>
          <p:cNvPr id="3" name="Content Placeholder 2">
            <a:extLst>
              <a:ext uri="{FF2B5EF4-FFF2-40B4-BE49-F238E27FC236}">
                <a16:creationId xmlns:a16="http://schemas.microsoft.com/office/drawing/2014/main" id="{8E510DCA-9CE4-4E6B-8DA4-D6163A5D7E52}"/>
              </a:ext>
            </a:extLst>
          </p:cNvPr>
          <p:cNvSpPr>
            <a:spLocks noGrp="1"/>
          </p:cNvSpPr>
          <p:nvPr>
            <p:ph idx="1"/>
          </p:nvPr>
        </p:nvSpPr>
        <p:spPr/>
        <p:txBody>
          <a:bodyPr/>
          <a:lstStyle/>
          <a:p>
            <a:r>
              <a:rPr lang="en-US" b="1" dirty="0"/>
              <a:t>How does the media manipulate you through the use of emotive language and sensationalism?</a:t>
            </a:r>
            <a:r>
              <a:rPr lang="en-US" dirty="0"/>
              <a:t> </a:t>
            </a:r>
          </a:p>
          <a:p>
            <a:r>
              <a:rPr lang="en-US" b="1" dirty="0"/>
              <a:t>How can you recognize and avoid being taken in by manipulative language in advertisements?</a:t>
            </a:r>
            <a:endParaRPr lang="en-US" dirty="0"/>
          </a:p>
          <a:p>
            <a:pPr marL="0" indent="0">
              <a:buNone/>
            </a:pPr>
            <a:endParaRPr lang="en-US" dirty="0"/>
          </a:p>
        </p:txBody>
      </p:sp>
    </p:spTree>
    <p:extLst>
      <p:ext uri="{BB962C8B-B14F-4D97-AF65-F5344CB8AC3E}">
        <p14:creationId xmlns:p14="http://schemas.microsoft.com/office/powerpoint/2010/main" val="30172214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TotalTime>
  <Words>949</Words>
  <Application>Microsoft Office PowerPoint</Application>
  <PresentationFormat>Widescreen</PresentationFormat>
  <Paragraphs>63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Think and Write </vt:lpstr>
      <vt:lpstr>Emotive Language </vt:lpstr>
      <vt:lpstr>Emotive Language </vt:lpstr>
      <vt:lpstr>Emotive Language </vt:lpstr>
      <vt:lpstr>Rhetorical devices </vt:lpstr>
      <vt:lpstr> Euphemism A euphemism is the replacement of a negative term with a neutral or positive one to cover up or sugarcoat the truth.  </vt:lpstr>
      <vt:lpstr>PowerPoint Presentation</vt:lpstr>
      <vt:lpstr>Euphemisms </vt:lpstr>
      <vt:lpstr>Dysphemisms</vt:lpstr>
      <vt:lpstr>Can you spot the euphemism and dysphemism in the pair below?</vt:lpstr>
      <vt:lpstr>Sarcasm </vt:lpstr>
      <vt:lpstr>Hyperbole </vt:lpstr>
      <vt:lpstr>A Lie </vt:lpstr>
      <vt:lpstr>Think about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Sedgwick Andrew</dc:creator>
  <cp:lastModifiedBy>Sedgwick Andrew</cp:lastModifiedBy>
  <cp:revision>25</cp:revision>
  <dcterms:created xsi:type="dcterms:W3CDTF">2017-02-27T16:45:13Z</dcterms:created>
  <dcterms:modified xsi:type="dcterms:W3CDTF">2021-06-25T21:11:16Z</dcterms:modified>
</cp:coreProperties>
</file>